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880" r:id="rId2"/>
    <p:sldId id="801" r:id="rId3"/>
    <p:sldId id="876" r:id="rId4"/>
    <p:sldId id="264" r:id="rId5"/>
    <p:sldId id="356" r:id="rId6"/>
    <p:sldId id="845" r:id="rId7"/>
    <p:sldId id="846" r:id="rId8"/>
    <p:sldId id="847" r:id="rId9"/>
    <p:sldId id="849" r:id="rId10"/>
    <p:sldId id="841" r:id="rId11"/>
    <p:sldId id="843" r:id="rId12"/>
    <p:sldId id="842" r:id="rId13"/>
    <p:sldId id="877" r:id="rId14"/>
    <p:sldId id="865" r:id="rId15"/>
    <p:sldId id="283" r:id="rId16"/>
    <p:sldId id="284" r:id="rId17"/>
    <p:sldId id="866" r:id="rId18"/>
    <p:sldId id="825" r:id="rId19"/>
    <p:sldId id="867" r:id="rId20"/>
    <p:sldId id="326" r:id="rId21"/>
    <p:sldId id="862" r:id="rId22"/>
    <p:sldId id="769" r:id="rId23"/>
    <p:sldId id="852" r:id="rId24"/>
    <p:sldId id="860" r:id="rId25"/>
    <p:sldId id="878" r:id="rId26"/>
    <p:sldId id="851" r:id="rId27"/>
    <p:sldId id="863" r:id="rId28"/>
    <p:sldId id="821" r:id="rId29"/>
    <p:sldId id="826" r:id="rId30"/>
    <p:sldId id="879" r:id="rId31"/>
    <p:sldId id="853" r:id="rId32"/>
    <p:sldId id="871" r:id="rId33"/>
    <p:sldId id="832" r:id="rId34"/>
    <p:sldId id="855" r:id="rId35"/>
    <p:sldId id="856" r:id="rId36"/>
    <p:sldId id="857" r:id="rId37"/>
    <p:sldId id="858" r:id="rId38"/>
    <p:sldId id="881" r:id="rId39"/>
    <p:sldId id="884" r:id="rId40"/>
    <p:sldId id="885" r:id="rId41"/>
    <p:sldId id="891" r:id="rId42"/>
    <p:sldId id="887" r:id="rId43"/>
    <p:sldId id="888" r:id="rId44"/>
    <p:sldId id="892" r:id="rId45"/>
    <p:sldId id="893" r:id="rId46"/>
    <p:sldId id="894" r:id="rId47"/>
    <p:sldId id="896" r:id="rId48"/>
    <p:sldId id="897" r:id="rId49"/>
    <p:sldId id="898" r:id="rId50"/>
    <p:sldId id="899" r:id="rId51"/>
    <p:sldId id="900" r:id="rId52"/>
    <p:sldId id="902" r:id="rId53"/>
    <p:sldId id="903" r:id="rId54"/>
    <p:sldId id="916" r:id="rId55"/>
    <p:sldId id="904" r:id="rId56"/>
    <p:sldId id="905" r:id="rId57"/>
    <p:sldId id="906" r:id="rId58"/>
    <p:sldId id="912" r:id="rId59"/>
    <p:sldId id="915" r:id="rId60"/>
    <p:sldId id="907" r:id="rId61"/>
    <p:sldId id="913" r:id="rId62"/>
    <p:sldId id="914" r:id="rId63"/>
    <p:sldId id="917" r:id="rId64"/>
    <p:sldId id="919" r:id="rId65"/>
    <p:sldId id="920" r:id="rId66"/>
    <p:sldId id="922" r:id="rId67"/>
    <p:sldId id="92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B9154338-13E5-4C25-8BB9-542A3679F256}">
          <p14:sldIdLst>
            <p14:sldId id="880"/>
            <p14:sldId id="801"/>
          </p14:sldIdLst>
        </p14:section>
        <p14:section name="Introduction" id="{B5C64094-B33D-419A-A44B-916040A6D1E3}">
          <p14:sldIdLst>
            <p14:sldId id="876"/>
            <p14:sldId id="264"/>
            <p14:sldId id="356"/>
            <p14:sldId id="845"/>
            <p14:sldId id="846"/>
            <p14:sldId id="847"/>
            <p14:sldId id="849"/>
            <p14:sldId id="841"/>
            <p14:sldId id="843"/>
            <p14:sldId id="842"/>
          </p14:sldIdLst>
        </p14:section>
        <p14:section name="Tracking Systems" id="{1E0B2A31-8DEB-448F-A908-6D633D8F2E4C}">
          <p14:sldIdLst>
            <p14:sldId id="877"/>
            <p14:sldId id="865"/>
            <p14:sldId id="283"/>
            <p14:sldId id="284"/>
            <p14:sldId id="866"/>
            <p14:sldId id="825"/>
            <p14:sldId id="867"/>
            <p14:sldId id="326"/>
            <p14:sldId id="862"/>
            <p14:sldId id="769"/>
            <p14:sldId id="852"/>
            <p14:sldId id="860"/>
            <p14:sldId id="878"/>
            <p14:sldId id="851"/>
            <p14:sldId id="863"/>
            <p14:sldId id="821"/>
            <p14:sldId id="826"/>
            <p14:sldId id="879"/>
            <p14:sldId id="853"/>
            <p14:sldId id="871"/>
            <p14:sldId id="832"/>
            <p14:sldId id="855"/>
            <p14:sldId id="856"/>
            <p14:sldId id="857"/>
            <p14:sldId id="858"/>
          </p14:sldIdLst>
        </p14:section>
        <p14:section name="Coordinate systems" id="{A16B2D22-16A1-4FBC-8850-5433B69F1094}">
          <p14:sldIdLst>
            <p14:sldId id="881"/>
            <p14:sldId id="884"/>
            <p14:sldId id="885"/>
            <p14:sldId id="891"/>
            <p14:sldId id="887"/>
            <p14:sldId id="888"/>
          </p14:sldIdLst>
        </p14:section>
        <p14:section name="IGT setup" id="{31DABDEB-32A0-4D3E-B946-6D846EBDB9BC}">
          <p14:sldIdLst>
            <p14:sldId id="892"/>
            <p14:sldId id="893"/>
            <p14:sldId id="894"/>
            <p14:sldId id="896"/>
            <p14:sldId id="897"/>
            <p14:sldId id="898"/>
            <p14:sldId id="899"/>
            <p14:sldId id="900"/>
            <p14:sldId id="902"/>
            <p14:sldId id="903"/>
            <p14:sldId id="916"/>
            <p14:sldId id="904"/>
            <p14:sldId id="905"/>
            <p14:sldId id="906"/>
            <p14:sldId id="912"/>
            <p14:sldId id="915"/>
            <p14:sldId id="907"/>
            <p14:sldId id="913"/>
            <p14:sldId id="914"/>
            <p14:sldId id="917"/>
            <p14:sldId id="919"/>
            <p14:sldId id="920"/>
            <p14:sldId id="922"/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00"/>
    <a:srgbClr val="AFB8D1"/>
    <a:srgbClr val="EC4E4E"/>
    <a:srgbClr val="4472C4"/>
    <a:srgbClr val="FFFFFF"/>
    <a:srgbClr val="498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954" autoAdjust="0"/>
  </p:normalViewPr>
  <p:slideViewPr>
    <p:cSldViewPr snapToGrid="0">
      <p:cViewPr varScale="1">
        <p:scale>
          <a:sx n="67" d="100"/>
          <a:sy n="67" d="100"/>
        </p:scale>
        <p:origin x="22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41EAF1-8CB2-467D-7A69-7DCB63BCBD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11EB0-6302-8E3D-9E13-2134586CB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5B806-DE7D-4745-BAA6-87C3F653AAB6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43CAC-B117-E4D1-2EC2-BA82658597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E558-80D0-FC39-9251-B6CD6D5A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6A273-597C-4C81-BE3E-08E6E2E984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9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EC566-500B-481D-A3B8-096568AB129F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F07EB-6A59-41BD-8415-A23351D5E7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46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35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 </a:t>
            </a:r>
            <a:r>
              <a:rPr lang="es-ES" dirty="0" err="1"/>
              <a:t>Well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idea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7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63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12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529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681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6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7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07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13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97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780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80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791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491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873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001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90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657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9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001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2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005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67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995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720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810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17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10017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10017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10017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10017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17B137DE-AED5-4677-8B93-C38E6EB52313}" type="slidenum">
              <a:rPr lang="es-ES_tradnl" altLang="en-US" sz="1300" smtClean="0">
                <a:latin typeface="Calibri" pitchFamily="34" charset="0"/>
              </a:rPr>
              <a:pPr eaLnBrk="1" hangingPunct="1"/>
              <a:t>35</a:t>
            </a:fld>
            <a:endParaRPr lang="es-ES_tradnl" altLang="en-US" sz="1300">
              <a:latin typeface="Calibri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2388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1" y="4560942"/>
            <a:ext cx="5852160" cy="4321285"/>
          </a:xfrm>
          <a:noFill/>
        </p:spPr>
        <p:txBody>
          <a:bodyPr/>
          <a:lstStyle/>
          <a:p>
            <a:endParaRPr lang="es-ES" alt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96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17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defTabSz="10017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defTabSz="10017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defTabSz="10017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defTabSz="1001713" eaLnBrk="0" hangingPunct="0"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defTabSz="1001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5C4A09F-C42E-4898-883F-11FE04FC6922}" type="slidenum">
              <a:rPr lang="es-ES_tradnl" altLang="en-US" smtClean="0">
                <a:latin typeface="Calibri" pitchFamily="34" charset="0"/>
              </a:rPr>
              <a:pPr eaLnBrk="1" hangingPunct="1"/>
              <a:t>36</a:t>
            </a:fld>
            <a:endParaRPr lang="es-ES_tradnl" altLang="en-US">
              <a:latin typeface="Calibri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2388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94" y="4560571"/>
            <a:ext cx="5852815" cy="4322030"/>
          </a:xfrm>
          <a:noFill/>
        </p:spPr>
        <p:txBody>
          <a:bodyPr/>
          <a:lstStyle/>
          <a:p>
            <a:endParaRPr lang="es-ES" alt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86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B302-6763-4E75-90C3-F1BCB29DF8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6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846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146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5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7064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9981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442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639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895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332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792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603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581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474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9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538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853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839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859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3352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61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97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4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39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07EB-6A59-41BD-8415-A23351D5E7A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37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383A-D279-E78B-6988-0D2A73187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434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1228-B8D5-DD4B-874B-A886C9B4E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503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19AC860-1715-C815-2F09-F53EB5729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47" y="4949027"/>
            <a:ext cx="1968230" cy="200159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4ADA9F0-DB22-062A-01E6-8033D95EE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2" y="5466870"/>
            <a:ext cx="2886671" cy="12111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0D61B69-AC04-09CB-FF54-8725EA4CC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7722" y="5349875"/>
            <a:ext cx="1356410" cy="1353766"/>
          </a:xfrm>
          <a:prstGeom prst="rect">
            <a:avLst/>
          </a:prstGeom>
        </p:spPr>
      </p:pic>
      <p:pic>
        <p:nvPicPr>
          <p:cNvPr id="11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BA56D01B-957E-4CF5-1C2E-C9FBA0854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55594" y="5349875"/>
            <a:ext cx="1199894" cy="119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194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28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08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158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461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615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057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099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6340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935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27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AA7A-BBD6-9156-5DBC-FBFC3974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02" y="1327421"/>
            <a:ext cx="11414417" cy="44799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81F3-8AA8-DD00-01F1-14E0E6C3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1724" y="6263886"/>
            <a:ext cx="6572470" cy="365125"/>
          </a:xfrm>
        </p:spPr>
        <p:txBody>
          <a:bodyPr/>
          <a:lstStyle/>
          <a:p>
            <a:r>
              <a:rPr lang="en-US"/>
              <a:t>Laboratory for Percutaneous Surgery</a:t>
            </a:r>
            <a:r>
              <a:rPr lang="es-ES"/>
              <a:t>, Ebatinca, Universidad de Las Palmas de Gran Canaria, 2022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084B9A6-A171-711C-4F2E-334167276FE5}"/>
              </a:ext>
            </a:extLst>
          </p:cNvPr>
          <p:cNvSpPr txBox="1">
            <a:spLocks/>
          </p:cNvSpPr>
          <p:nvPr userDrawn="1"/>
        </p:nvSpPr>
        <p:spPr>
          <a:xfrm>
            <a:off x="9383408" y="6253235"/>
            <a:ext cx="467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7BA4B-A6D6-47BB-852C-D936D2EAEA0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C:\lasso\My Dropbox\PerkWeb\PerkLogo2010-base-white-round-45dpi.png">
            <a:extLst>
              <a:ext uri="{FF2B5EF4-FFF2-40B4-BE49-F238E27FC236}">
                <a16:creationId xmlns:a16="http://schemas.microsoft.com/office/drawing/2014/main" id="{FF442FAA-AD0F-391D-5992-E7814F4F9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5112" y="6107303"/>
            <a:ext cx="571348" cy="57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0B7C75B-FC81-CFD0-644B-A4D7CFD369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4889" y="6040191"/>
            <a:ext cx="677064" cy="675744"/>
          </a:xfrm>
          <a:prstGeom prst="rect">
            <a:avLst/>
          </a:prstGeom>
        </p:spPr>
      </p:pic>
      <p:pic>
        <p:nvPicPr>
          <p:cNvPr id="11" name="Picture 6" descr="EBATINCA – An International Technology Development Start-Up Company">
            <a:extLst>
              <a:ext uri="{FF2B5EF4-FFF2-40B4-BE49-F238E27FC236}">
                <a16:creationId xmlns:a16="http://schemas.microsoft.com/office/drawing/2014/main" id="{5430C4E1-906E-1F27-6E25-DEDB763CB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00" y="6150127"/>
            <a:ext cx="1361872" cy="5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AB9A5E1-4E0A-3834-6DC9-684AE2464C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" y="5916991"/>
            <a:ext cx="936106" cy="95197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9749B9F-BC38-593D-FF1B-448B9778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3" y="204621"/>
            <a:ext cx="11414416" cy="87001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691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9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B8CF53A6-FC31-4CF9-BA10-9CD9D11374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5112" y="6107303"/>
            <a:ext cx="571348" cy="57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6EFE25-7C53-9935-947E-A10884C9F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4889" y="6040191"/>
            <a:ext cx="677064" cy="675744"/>
          </a:xfrm>
          <a:prstGeom prst="rect">
            <a:avLst/>
          </a:prstGeom>
        </p:spPr>
      </p:pic>
      <p:pic>
        <p:nvPicPr>
          <p:cNvPr id="1030" name="Picture 6" descr="EBATINCA – An International Technology Development Start-Up Company">
            <a:extLst>
              <a:ext uri="{FF2B5EF4-FFF2-40B4-BE49-F238E27FC236}">
                <a16:creationId xmlns:a16="http://schemas.microsoft.com/office/drawing/2014/main" id="{A87FEA3C-3143-49D2-4AEB-FC1F21EDA2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00" y="6150127"/>
            <a:ext cx="1361872" cy="5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BF83AB-5291-4D15-1086-FA255B645F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" y="5916991"/>
            <a:ext cx="936106" cy="95197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BCBF26-7B1D-1278-75D9-07CFFA5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3" y="204621"/>
            <a:ext cx="11414416" cy="87001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BF28FB8-883E-8A08-2297-7941E868EB54}"/>
              </a:ext>
            </a:extLst>
          </p:cNvPr>
          <p:cNvSpPr txBox="1">
            <a:spLocks/>
          </p:cNvSpPr>
          <p:nvPr userDrawn="1"/>
        </p:nvSpPr>
        <p:spPr>
          <a:xfrm>
            <a:off x="9383408" y="6253235"/>
            <a:ext cx="467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7BA4B-A6D6-47BB-852C-D936D2EAEA0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2DE80B3-A593-B046-52AE-A231AC53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1724" y="6263886"/>
            <a:ext cx="6572470" cy="365125"/>
          </a:xfrm>
        </p:spPr>
        <p:txBody>
          <a:bodyPr/>
          <a:lstStyle/>
          <a:p>
            <a:r>
              <a:rPr lang="en-US"/>
              <a:t>Laboratory for Percutaneous Surgery</a:t>
            </a:r>
            <a:r>
              <a:rPr lang="es-ES"/>
              <a:t>, Ebatinca, Universidad de Las Palmas de Gran Canaria,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6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4D2B3-34A4-3FE6-9A60-D7869D95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7828-2F75-4819-B057-D67D6ED4B77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3587-B6FD-E3BC-EF5A-A098E39D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BE9C-2A36-CB7B-9C22-6A669063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BA4B-A6D6-47BB-852C-D936D2EAEA0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0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1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61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3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03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24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203-F87F-4F6C-A8ED-9B6A539658EF}" type="datetimeFigureOut">
              <a:rPr lang="en-CA" smtClean="0"/>
              <a:t>2022-05-25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DDA4-A94D-4B6F-AE04-EF20E5C8F39F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55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FD35F-AABB-532D-56FF-F1281E8C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A893-6F5A-D939-A32E-C13A2918E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36114-7161-55AF-A549-2E7CF15CC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7828-2F75-4819-B057-D67D6ED4B77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3FF6B-EEA4-2000-3F07-FECB6C01E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65301-6B48-79C5-D214-C1531A915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BA4B-A6D6-47BB-852C-D936D2EAEA0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1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-jCxeWXt2o&amp;ab_channel=MemoryTre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33.pn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arontech.com/microntracker-specifications.ph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fZeXabDjMg&amp;t=19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72.jpe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34.jpe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3.png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emf"/><Relationship Id="rId5" Type="http://schemas.openxmlformats.org/officeDocument/2006/relationships/image" Target="../media/image85.png"/><Relationship Id="rId10" Type="http://schemas.openxmlformats.org/officeDocument/2006/relationships/image" Target="../media/image86.emf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youtube.com/watch?v=d_vHpBRZJco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0.png"/><Relationship Id="rId7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microsoft.com/office/2007/relationships/hdphoto" Target="../media/hdphoto4.wdp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0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5.png"/><Relationship Id="rId7" Type="http://schemas.microsoft.com/office/2007/relationships/hdphoto" Target="../media/hdphoto6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90.png"/><Relationship Id="rId10" Type="http://schemas.microsoft.com/office/2007/relationships/hdphoto" Target="../media/hdphoto4.wdp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8.png"/><Relationship Id="rId7" Type="http://schemas.openxmlformats.org/officeDocument/2006/relationships/image" Target="../media/image9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06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5.png"/><Relationship Id="rId7" Type="http://schemas.microsoft.com/office/2007/relationships/hdphoto" Target="../media/hdphoto6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90.png"/><Relationship Id="rId10" Type="http://schemas.microsoft.com/office/2007/relationships/hdphoto" Target="../media/hdphoto4.wdp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5.png"/><Relationship Id="rId7" Type="http://schemas.microsoft.com/office/2007/relationships/hdphoto" Target="../media/hdphoto6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110.png"/><Relationship Id="rId5" Type="http://schemas.openxmlformats.org/officeDocument/2006/relationships/image" Target="../media/image90.png"/><Relationship Id="rId10" Type="http://schemas.microsoft.com/office/2007/relationships/hdphoto" Target="../media/hdphoto4.wdp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youtube.com/watch?v=d_vHpBRZJco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EasWbH1jZI" TargetMode="External"/><Relationship Id="rId3" Type="http://schemas.openxmlformats.org/officeDocument/2006/relationships/hyperlink" Target="https://www.youtube.com/watch?v=gSz8IHmogMo" TargetMode="External"/><Relationship Id="rId7" Type="http://schemas.openxmlformats.org/officeDocument/2006/relationships/hyperlink" Target="https://www.youtube.com/watch?v=KfdQ3WwTQHw&amp;t=27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19-54148-4" TargetMode="External"/><Relationship Id="rId5" Type="http://schemas.openxmlformats.org/officeDocument/2006/relationships/hyperlink" Target="https://www.youtube.com/watch?v=ytq9V2paDzc" TargetMode="External"/><Relationship Id="rId10" Type="http://schemas.openxmlformats.org/officeDocument/2006/relationships/hyperlink" Target="https://www.youtube.com/watch?v=Sw3JyKfvW6Q" TargetMode="External"/><Relationship Id="rId4" Type="http://schemas.openxmlformats.org/officeDocument/2006/relationships/hyperlink" Target="https://www.youtube.com/watch?v=OzqBqOZsc7M" TargetMode="External"/><Relationship Id="rId9" Type="http://schemas.openxmlformats.org/officeDocument/2006/relationships/hyperlink" Target="https://www.youtube.com/watch?v=F_UBoE4FaoY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12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jpeg"/><Relationship Id="rId4" Type="http://schemas.openxmlformats.org/officeDocument/2006/relationships/image" Target="../media/image13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82DC-538C-7BC7-1358-9D8461D143D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28537" y="1426900"/>
            <a:ext cx="8734926" cy="2387600"/>
          </a:xfrm>
        </p:spPr>
        <p:txBody>
          <a:bodyPr anchor="ctr">
            <a:noAutofit/>
          </a:bodyPr>
          <a:lstStyle/>
          <a:p>
            <a:pPr algn="ctr"/>
            <a:r>
              <a:rPr lang="es-ES" sz="5400" b="1" dirty="0" err="1"/>
              <a:t>Prototyping</a:t>
            </a:r>
            <a:r>
              <a:rPr lang="es-ES" sz="5400" b="1" dirty="0"/>
              <a:t> </a:t>
            </a:r>
            <a:r>
              <a:rPr lang="es-ES" sz="5400" b="1" dirty="0" err="1"/>
              <a:t>image-guided</a:t>
            </a:r>
            <a:r>
              <a:rPr lang="es-ES" sz="5400" b="1" dirty="0"/>
              <a:t> </a:t>
            </a:r>
            <a:r>
              <a:rPr lang="es-ES" sz="5400" b="1" dirty="0" err="1"/>
              <a:t>therapy</a:t>
            </a:r>
            <a:r>
              <a:rPr lang="es-ES" sz="5400" b="1" dirty="0"/>
              <a:t> </a:t>
            </a:r>
            <a:r>
              <a:rPr lang="es-ES" sz="5400" b="1" dirty="0" err="1"/>
              <a:t>applications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06AAD-E3ED-1753-E24E-A39B97F49F2B}"/>
              </a:ext>
            </a:extLst>
          </p:cNvPr>
          <p:cNvSpPr txBox="1"/>
          <p:nvPr/>
        </p:nvSpPr>
        <p:spPr>
          <a:xfrm>
            <a:off x="1823235" y="5010711"/>
            <a:ext cx="3648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David García Mato, Ph.D.</a:t>
            </a:r>
          </a:p>
          <a:p>
            <a:pPr algn="ctr"/>
            <a:r>
              <a:rPr lang="en-US" dirty="0"/>
              <a:t>R&amp;D engineer at Ebatinca S.L.</a:t>
            </a:r>
          </a:p>
          <a:p>
            <a:pPr algn="ctr"/>
            <a:r>
              <a:rPr lang="en-US" dirty="0"/>
              <a:t>Las Palmas de Gran </a:t>
            </a:r>
            <a:r>
              <a:rPr lang="en-US" dirty="0" err="1"/>
              <a:t>Canaria</a:t>
            </a:r>
            <a:r>
              <a:rPr lang="en-US" dirty="0"/>
              <a:t>, Spain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49334-FBCF-3483-6794-F945A24FB1D9}"/>
              </a:ext>
            </a:extLst>
          </p:cNvPr>
          <p:cNvSpPr txBox="1"/>
          <p:nvPr/>
        </p:nvSpPr>
        <p:spPr>
          <a:xfrm>
            <a:off x="6454179" y="5012969"/>
            <a:ext cx="436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Mónica García Sevilla, Ph.D.</a:t>
            </a:r>
          </a:p>
          <a:p>
            <a:pPr algn="ctr"/>
            <a:r>
              <a:rPr lang="en-US" dirty="0"/>
              <a:t>Universidad de las Palmas de Gran </a:t>
            </a:r>
            <a:r>
              <a:rPr lang="en-US" dirty="0" err="1"/>
              <a:t>Canaria</a:t>
            </a:r>
            <a:endParaRPr lang="en-US" dirty="0"/>
          </a:p>
          <a:p>
            <a:pPr algn="ctr"/>
            <a:r>
              <a:rPr lang="en-US" dirty="0"/>
              <a:t>Las Palmas de Gran </a:t>
            </a:r>
            <a:r>
              <a:rPr lang="en-US" dirty="0" err="1"/>
              <a:t>Canaria</a:t>
            </a:r>
            <a:r>
              <a:rPr lang="en-US" dirty="0"/>
              <a:t>, Spain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1A96E784-C644-6C99-1090-B7B1C476F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4"/>
          <a:stretch/>
        </p:blipFill>
        <p:spPr>
          <a:xfrm>
            <a:off x="2945016" y="3675266"/>
            <a:ext cx="1223983" cy="1220955"/>
          </a:xfrm>
          <a:prstGeom prst="rect">
            <a:avLst/>
          </a:prstGeom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25314220-B56D-E546-4107-7CC87961D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9" r="20381"/>
          <a:stretch/>
        </p:blipFill>
        <p:spPr>
          <a:xfrm>
            <a:off x="8011411" y="3675265"/>
            <a:ext cx="1247796" cy="1220955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0AEEEB7-21F0-062F-63F9-387F80364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16307" r="20033" b="14774"/>
          <a:stretch/>
        </p:blipFill>
        <p:spPr>
          <a:xfrm>
            <a:off x="10821538" y="115567"/>
            <a:ext cx="1043681" cy="119989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2CB3218-9864-214E-C429-E057ECB3C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93" y="112516"/>
            <a:ext cx="2859801" cy="11998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F4234B-FBC0-60BB-F85A-82954F592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8581" y="112516"/>
            <a:ext cx="1202238" cy="1199894"/>
          </a:xfrm>
          <a:prstGeom prst="rect">
            <a:avLst/>
          </a:prstGeom>
        </p:spPr>
      </p:pic>
      <p:pic>
        <p:nvPicPr>
          <p:cNvPr id="13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5AFB0786-8A94-3C03-B356-9DA23606A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9419" y="115567"/>
            <a:ext cx="1199894" cy="119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440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err="1"/>
              <a:t>How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perform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guidance</a:t>
            </a:r>
            <a:r>
              <a:rPr lang="es-ES"/>
              <a:t> </a:t>
            </a:r>
            <a:r>
              <a:rPr lang="es-ES" err="1"/>
              <a:t>or</a:t>
            </a:r>
            <a:r>
              <a:rPr lang="es-ES"/>
              <a:t> </a:t>
            </a:r>
            <a:r>
              <a:rPr lang="es-ES" err="1"/>
              <a:t>navigation</a:t>
            </a:r>
            <a:r>
              <a:rPr lang="es-ES"/>
              <a:t>?</a:t>
            </a:r>
          </a:p>
        </p:txBody>
      </p:sp>
      <p:pic>
        <p:nvPicPr>
          <p:cNvPr id="9218" name="Picture 2" descr="https://lh4.ggpht.com/XHmDA46RdGj3zDbIBhYMnC_m25DqCzWJ_ywCgcMb3P81aE1DHm4IktXynr0wPogV1A=h9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0"/>
          <a:stretch/>
        </p:blipFill>
        <p:spPr bwMode="auto">
          <a:xfrm>
            <a:off x="2207569" y="1555790"/>
            <a:ext cx="8199613" cy="41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6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4A2949-A218-3D76-E8DC-EA45D583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65" y="2068093"/>
            <a:ext cx="4044728" cy="364518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E6C30EA-A570-7A5C-ADE6-36682AE50661}"/>
              </a:ext>
            </a:extLst>
          </p:cNvPr>
          <p:cNvGrpSpPr/>
          <p:nvPr/>
        </p:nvGrpSpPr>
        <p:grpSpPr>
          <a:xfrm>
            <a:off x="3218121" y="3571441"/>
            <a:ext cx="1679944" cy="2075930"/>
            <a:chOff x="3218121" y="3571441"/>
            <a:chExt cx="1679944" cy="20759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DCAB1F7-93DC-A59B-7E6E-0EA10E41DD8E}"/>
                </a:ext>
              </a:extLst>
            </p:cNvPr>
            <p:cNvGrpSpPr/>
            <p:nvPr/>
          </p:nvGrpSpPr>
          <p:grpSpPr>
            <a:xfrm>
              <a:off x="3218121" y="3571441"/>
              <a:ext cx="1679944" cy="2040215"/>
              <a:chOff x="3218121" y="3571441"/>
              <a:chExt cx="1679944" cy="204021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8F374E3-EB7F-7C0F-F6AA-80DFF1C78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8121" y="3571441"/>
                <a:ext cx="1679944" cy="1553451"/>
              </a:xfrm>
              <a:prstGeom prst="line">
                <a:avLst/>
              </a:prstGeom>
              <a:ln w="57150">
                <a:solidFill>
                  <a:srgbClr val="4989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90B0FD7-3422-AE9A-DAE2-D2C6C805B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2297" y="5096540"/>
                <a:ext cx="552894" cy="515116"/>
              </a:xfrm>
              <a:prstGeom prst="line">
                <a:avLst/>
              </a:prstGeom>
              <a:ln w="57150">
                <a:solidFill>
                  <a:srgbClr val="4989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F7F5F1-FAD0-1DDF-C02B-C9CB51F72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220" y="5287522"/>
              <a:ext cx="383654" cy="359849"/>
            </a:xfrm>
            <a:prstGeom prst="line">
              <a:avLst/>
            </a:prstGeom>
            <a:ln w="57150">
              <a:solidFill>
                <a:srgbClr val="4989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How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perform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guidance</a:t>
            </a:r>
            <a:r>
              <a:rPr lang="es-ES"/>
              <a:t> </a:t>
            </a:r>
            <a:r>
              <a:rPr lang="es-ES" err="1"/>
              <a:t>or</a:t>
            </a:r>
            <a:r>
              <a:rPr lang="es-ES"/>
              <a:t> </a:t>
            </a:r>
            <a:r>
              <a:rPr lang="es-ES" err="1"/>
              <a:t>navigation</a:t>
            </a:r>
            <a:r>
              <a:rPr lang="es-ES"/>
              <a:t>?</a:t>
            </a:r>
            <a:endParaRPr lang="es-ES_tradnl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C08B392-CFE2-4511-9F6F-DD05CC5F4C6B}"/>
              </a:ext>
            </a:extLst>
          </p:cNvPr>
          <p:cNvSpPr txBox="1"/>
          <p:nvPr/>
        </p:nvSpPr>
        <p:spPr>
          <a:xfrm>
            <a:off x="2773697" y="1570478"/>
            <a:ext cx="2397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Calibri" panose="020F0502020204030204" pitchFamily="34" charset="0"/>
              </a:rPr>
              <a:t>GPS NAVIGATION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CBA235-78EA-603B-74B5-080D737046CA}"/>
              </a:ext>
            </a:extLst>
          </p:cNvPr>
          <p:cNvGrpSpPr/>
          <p:nvPr/>
        </p:nvGrpSpPr>
        <p:grpSpPr>
          <a:xfrm>
            <a:off x="4585941" y="3254597"/>
            <a:ext cx="650606" cy="650606"/>
            <a:chOff x="4585941" y="3254597"/>
            <a:chExt cx="650606" cy="6506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171DFC-C8BD-8724-F512-3F4E6E57A12D}"/>
                </a:ext>
              </a:extLst>
            </p:cNvPr>
            <p:cNvSpPr/>
            <p:nvPr/>
          </p:nvSpPr>
          <p:spPr>
            <a:xfrm>
              <a:off x="4674620" y="3379082"/>
              <a:ext cx="422714" cy="422714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A35C6B4-A28B-4683-8209-B9FBBF3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7222" y1="50556" x2="47222" y2="50556"/>
                          <a14:backgroundMark x1="30000" y1="79444" x2="30000" y2="79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97965">
              <a:off x="4585941" y="3254597"/>
              <a:ext cx="650606" cy="650606"/>
            </a:xfrm>
            <a:prstGeom prst="rect">
              <a:avLst/>
            </a:prstGeom>
          </p:spPr>
        </p:pic>
      </p:grpSp>
      <p:pic>
        <p:nvPicPr>
          <p:cNvPr id="7" name="Picture 8" descr="http://images.radiopaedia.org/images/466634/5d8980eba519b20b803ab319b63e1a_big_gallery.jpeg">
            <a:extLst>
              <a:ext uri="{FF2B5EF4-FFF2-40B4-BE49-F238E27FC236}">
                <a16:creationId xmlns:a16="http://schemas.microsoft.com/office/drawing/2014/main" id="{2B9BB883-A338-41A6-93F9-8766AA92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65" y="2133546"/>
            <a:ext cx="3549270" cy="3549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CC687BD-53BC-42D8-AFDC-6A5BFACE9B06}"/>
              </a:ext>
            </a:extLst>
          </p:cNvPr>
          <p:cNvSpPr txBox="1"/>
          <p:nvPr/>
        </p:nvSpPr>
        <p:spPr>
          <a:xfrm>
            <a:off x="7021239" y="1574426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Calibri" panose="020F0502020204030204" pitchFamily="34" charset="0"/>
              </a:rPr>
              <a:t>SURGICAL NAVIGATION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18287A3-6176-48C7-8290-A96F8CCBD8A8}"/>
              </a:ext>
            </a:extLst>
          </p:cNvPr>
          <p:cNvSpPr txBox="1"/>
          <p:nvPr/>
        </p:nvSpPr>
        <p:spPr>
          <a:xfrm>
            <a:off x="2544726" y="5835643"/>
            <a:ext cx="270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Map + Position + Path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DF88A6E7-3C03-416E-847E-D5840AFCBC69}"/>
              </a:ext>
            </a:extLst>
          </p:cNvPr>
          <p:cNvSpPr txBox="1"/>
          <p:nvPr/>
        </p:nvSpPr>
        <p:spPr>
          <a:xfrm>
            <a:off x="6396863" y="5840973"/>
            <a:ext cx="40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Medical Image + Tool Position + Path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106FA0-2363-A8E7-0B7B-F4A23B20AAE5}"/>
              </a:ext>
            </a:extLst>
          </p:cNvPr>
          <p:cNvSpPr/>
          <p:nvPr/>
        </p:nvSpPr>
        <p:spPr>
          <a:xfrm>
            <a:off x="3926072" y="4936899"/>
            <a:ext cx="383655" cy="3598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587008-FF7D-4F77-1AFD-5E9831741289}"/>
              </a:ext>
            </a:extLst>
          </p:cNvPr>
          <p:cNvSpPr/>
          <p:nvPr/>
        </p:nvSpPr>
        <p:spPr>
          <a:xfrm>
            <a:off x="9011979" y="3050658"/>
            <a:ext cx="383655" cy="3598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97369B-31CB-90A0-6AF2-0C3E232750C9}"/>
              </a:ext>
            </a:extLst>
          </p:cNvPr>
          <p:cNvSpPr/>
          <p:nvPr/>
        </p:nvSpPr>
        <p:spPr>
          <a:xfrm flipV="1">
            <a:off x="9973339" y="2217191"/>
            <a:ext cx="106325" cy="1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085A71-0507-7E77-DF3B-E956971695FF}"/>
              </a:ext>
            </a:extLst>
          </p:cNvPr>
          <p:cNvCxnSpPr>
            <a:cxnSpLocks/>
          </p:cNvCxnSpPr>
          <p:nvPr/>
        </p:nvCxnSpPr>
        <p:spPr>
          <a:xfrm flipH="1">
            <a:off x="9203806" y="2643448"/>
            <a:ext cx="542705" cy="593620"/>
          </a:xfrm>
          <a:prstGeom prst="line">
            <a:avLst/>
          </a:prstGeom>
          <a:ln w="57150">
            <a:solidFill>
              <a:srgbClr val="4989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Brain biopsy needle - Dixi Medical">
            <a:extLst>
              <a:ext uri="{FF2B5EF4-FFF2-40B4-BE49-F238E27FC236}">
                <a16:creationId xmlns:a16="http://schemas.microsoft.com/office/drawing/2014/main" id="{68885F40-8C4D-10F5-E765-FB0BB1F4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4" b="89803" l="9556" r="90000">
                        <a14:foregroundMark x1="86000" y1="5774" x2="86000" y2="5774"/>
                        <a14:foregroundMark x1="9556" y1="84152" x2="9556" y2="84152"/>
                        <a14:foregroundMark x1="18222" y1="76044" x2="18222" y2="76044"/>
                        <a14:foregroundMark x1="23778" y1="70516" x2="23778" y2="70516"/>
                        <a14:foregroundMark x1="24556" y1="69287" x2="24556" y2="69287"/>
                        <a14:foregroundMark x1="24889" y1="69287" x2="24889" y2="69287"/>
                        <a14:foregroundMark x1="28667" y1="65233" x2="28667" y2="65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71" y="141447"/>
            <a:ext cx="1960058" cy="17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014D0AEE-EE0E-2B68-AACD-BA3FC36D34A7}"/>
              </a:ext>
            </a:extLst>
          </p:cNvPr>
          <p:cNvSpPr/>
          <p:nvPr/>
        </p:nvSpPr>
        <p:spPr>
          <a:xfrm flipV="1">
            <a:off x="10524766" y="1614986"/>
            <a:ext cx="75702" cy="75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 0.00046 -0.00013 0.01528 0.00169 0.01852 C 0.00429 0.02315 0.0056 0.02153 0.00807 0.02477 C 0.01289 0.03079 0.00625 0.02523 0.01276 0.02986 C 0.01315 0.03102 0.01354 0.03218 0.01393 0.0331 C 0.01523 0.03565 0.0181 0.04028 0.0181 0.04028 C 0.01783 0.04259 0.01823 0.0456 0.01744 0.04745 C 0.01679 0.04884 0.01549 0.04815 0.01458 0.04861 C 0.01341 0.04907 0.01224 0.05 0.01106 0.05069 C 0.00833 0.05023 0.0056 0.05023 0.00286 0.04954 C 0.00013 0.04884 -0.00013 0.04676 -0.00235 0.04444 C -0.00313 0.04352 -0.00391 0.04282 -0.00469 0.04236 C -0.00847 0.03981 -0.00834 0.0412 -0.01172 0.03819 C -0.01302 0.03704 -0.01433 0.03518 -0.01576 0.03403 C -0.02149 0.0294 -0.01407 0.03773 -0.02097 0.03102 C -0.02839 0.02361 -0.01953 0.03171 -0.02448 0.02477 C -0.025 0.02407 -0.02565 0.02407 -0.02618 0.02361 C -0.02696 0.02801 -0.02813 0.03171 -0.02683 0.03611 C -0.02631 0.03773 -0.02513 0.03866 -0.02448 0.04028 C -0.0211 0.04792 -0.02383 0.0456 -0.02045 0.04745 C -0.0198 0.04954 -0.01823 0.05162 -0.01862 0.0537 C -0.01901 0.05579 -0.02123 0.05417 -0.02214 0.05579 L -0.02266 0.05694 " pathEditMode="relative" ptsTypes="AAAAAAAAAAAAAAAAAAAAAA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 0.00046 -0.00013 0.01528 0.00169 0.01852 C 0.00429 0.02315 0.0056 0.02153 0.00807 0.02477 C 0.01289 0.03079 0.00625 0.02523 0.01276 0.02986 C 0.01315 0.03102 0.01354 0.03218 0.01393 0.0331 C 0.01523 0.03565 0.0181 0.04028 0.0181 0.04028 C 0.01783 0.04259 0.01823 0.0456 0.01744 0.04745 C 0.01679 0.04884 0.01549 0.04815 0.01458 0.04861 C 0.01341 0.04907 0.01224 0.05 0.01106 0.05069 C 0.00833 0.05023 0.0056 0.05023 0.00286 0.04954 C 0.00013 0.04884 -0.00013 0.04676 -0.00235 0.04444 C -0.00313 0.04352 -0.00391 0.04282 -0.00469 0.04236 C -0.00847 0.03981 -0.00834 0.0412 -0.01172 0.03819 C -0.01302 0.03704 -0.01433 0.03518 -0.01576 0.03403 C -0.02149 0.0294 -0.01407 0.03773 -0.02097 0.03102 C -0.02839 0.02361 -0.01953 0.03171 -0.02448 0.02477 C -0.025 0.02407 -0.02565 0.02407 -0.02618 0.02361 C -0.02696 0.02801 -0.02813 0.03171 -0.02683 0.03611 C -0.02631 0.03773 -0.02513 0.03866 -0.02448 0.04028 C -0.0211 0.04792 -0.02383 0.0456 -0.02045 0.04745 C -0.0198 0.04954 -0.01823 0.05162 -0.01862 0.0537 C -0.01901 0.05579 -0.02123 0.05417 -0.02214 0.05579 L -0.02266 0.05694 " pathEditMode="relative" ptsTypes="AAAAAAAAAAAAAAAAAAAAAA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 0.00046 -0.00013 0.01528 0.00169 0.01852 C 0.00429 0.02315 0.0056 0.02153 0.00807 0.02477 C 0.01289 0.03079 0.00625 0.02523 0.01276 0.02986 C 0.01315 0.03102 0.01354 0.03218 0.01393 0.0331 C 0.01523 0.03565 0.0181 0.04028 0.0181 0.04028 C 0.01783 0.04259 0.01823 0.0456 0.01744 0.04745 C 0.01679 0.04884 0.01549 0.04815 0.01458 0.04861 C 0.01341 0.04907 0.01224 0.05 0.01106 0.05069 C 0.00833 0.05023 0.0056 0.05023 0.00286 0.04954 C 0.00013 0.04884 -0.00013 0.04676 -0.00235 0.04444 C -0.00313 0.04352 -0.00391 0.04282 -0.00469 0.04236 C -0.00847 0.03981 -0.00834 0.0412 -0.01172 0.03819 C -0.01302 0.03704 -0.01433 0.03518 -0.01576 0.03403 C -0.02149 0.0294 -0.01407 0.03773 -0.02097 0.03102 C -0.02839 0.02361 -0.01953 0.03171 -0.02448 0.02477 C -0.025 0.02407 -0.02565 0.02407 -0.02618 0.02361 C -0.02696 0.02801 -0.02813 0.03171 -0.02683 0.03611 C -0.02631 0.03773 -0.02513 0.03866 -0.02448 0.04028 C -0.0211 0.04792 -0.02383 0.0456 -0.02045 0.04745 C -0.0198 0.04954 -0.01823 0.05162 -0.01862 0.0537 C -0.01901 0.05579 -0.02123 0.05417 -0.02214 0.05579 L -0.02266 0.05694 " pathEditMode="relative" ptsTypes="AAAAAAAAAAAAAAAAAAAAAAAA">
                                      <p:cBhvr>
                                        <p:cTn id="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2" grpId="0" animBg="1"/>
      <p:bldP spid="33" grpId="0" animBg="1"/>
      <p:bldP spid="34" grpId="0" animBg="1"/>
      <p:bldP spid="34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un.org/Depts/Cartographic/image/worldc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09" y="1556259"/>
            <a:ext cx="3227370" cy="180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https://cdn2.iconfinder.com/data/icons/windows-8-metro-style/512/equal_sign-.png"/>
          <p:cNvSpPr>
            <a:spLocks noChangeAspect="1" noChangeArrowheads="1"/>
          </p:cNvSpPr>
          <p:nvPr/>
        </p:nvSpPr>
        <p:spPr bwMode="auto">
          <a:xfrm>
            <a:off x="2783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11272" name="Picture 8" descr="http://images.radiopaedia.org/images/466634/5d8980eba519b20b803ab319b63e1a_big_gallery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93" y="1448297"/>
            <a:ext cx="1917406" cy="19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cdn2.iconfinder.com/data/icons/windows-8-metro-style/512/equal_sign-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76" y="1518691"/>
            <a:ext cx="1693248" cy="16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7277" y="1044540"/>
            <a:ext cx="18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err="1"/>
              <a:t>Map</a:t>
            </a:r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22616" y="1044540"/>
            <a:ext cx="202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Medical </a:t>
            </a:r>
            <a:r>
              <a:rPr lang="es-ES" err="1"/>
              <a:t>Images</a:t>
            </a:r>
            <a:endParaRPr lang="es-ES"/>
          </a:p>
        </p:txBody>
      </p:sp>
      <p:pic>
        <p:nvPicPr>
          <p:cNvPr id="12" name="Picture 4" descr="http://wl.static.fotolia.com/jpg/00/52/37/52/400_F_52375203_upVkp7RaukAHhTVy6DHr9sIKDyW1xzy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08" y="4194596"/>
            <a:ext cx="1998096" cy="19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cdn2.iconfinder.com/data/icons/windows-8-metro-style/512/equal_sign-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22" y="4476201"/>
            <a:ext cx="1693248" cy="16932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www.brainlab.com/wp-content/uploads/2014/01/Kick_header1.jp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39935"/>
          <a:stretch/>
        </p:blipFill>
        <p:spPr bwMode="auto">
          <a:xfrm>
            <a:off x="9336195" y="3429000"/>
            <a:ext cx="2042795" cy="29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38081" y="4932995"/>
            <a:ext cx="232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Tracking system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51E55D-6212-7044-026E-4288984D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err="1"/>
              <a:t>How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perform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guidance</a:t>
            </a:r>
            <a:r>
              <a:rPr lang="es-ES"/>
              <a:t> </a:t>
            </a:r>
            <a:r>
              <a:rPr lang="es-ES" err="1"/>
              <a:t>or</a:t>
            </a:r>
            <a:r>
              <a:rPr lang="es-ES"/>
              <a:t> </a:t>
            </a:r>
            <a:r>
              <a:rPr lang="es-ES" err="1"/>
              <a:t>navigation</a:t>
            </a:r>
            <a:r>
              <a:rPr lang="es-E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63FB8-4B95-1461-DF06-29377F886A33}"/>
              </a:ext>
            </a:extLst>
          </p:cNvPr>
          <p:cNvSpPr txBox="1"/>
          <p:nvPr/>
        </p:nvSpPr>
        <p:spPr>
          <a:xfrm>
            <a:off x="3401835" y="3302833"/>
            <a:ext cx="5345822" cy="12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2000" b="1" err="1"/>
              <a:t>We</a:t>
            </a:r>
            <a:r>
              <a:rPr lang="es-ES" sz="2000" b="1"/>
              <a:t> </a:t>
            </a:r>
            <a:r>
              <a:rPr lang="es-ES" sz="2000" b="1" err="1"/>
              <a:t>navigate</a:t>
            </a:r>
            <a:r>
              <a:rPr lang="es-ES" sz="2000" b="1"/>
              <a:t> </a:t>
            </a:r>
            <a:r>
              <a:rPr lang="es-ES" sz="2000" b="1" err="1"/>
              <a:t>by</a:t>
            </a:r>
            <a:r>
              <a:rPr lang="es-ES" sz="2000" b="1"/>
              <a:t> </a:t>
            </a:r>
            <a:r>
              <a:rPr lang="es-ES" sz="2000" b="1" err="1"/>
              <a:t>knowing</a:t>
            </a:r>
            <a:r>
              <a:rPr lang="es-ES" sz="2000" b="1"/>
              <a:t> </a:t>
            </a:r>
            <a:r>
              <a:rPr lang="es-ES" sz="2000" b="1" err="1"/>
              <a:t>our</a:t>
            </a:r>
            <a:r>
              <a:rPr lang="es-ES" sz="2000" b="1"/>
              <a:t> position in </a:t>
            </a:r>
            <a:r>
              <a:rPr lang="es-ES" sz="2000" b="1" err="1"/>
              <a:t>our</a:t>
            </a:r>
            <a:r>
              <a:rPr lang="es-ES" sz="2000" b="1"/>
              <a:t> </a:t>
            </a:r>
            <a:r>
              <a:rPr lang="es-ES" sz="2000" b="1" err="1"/>
              <a:t>map</a:t>
            </a:r>
            <a:endParaRPr lang="es-ES" sz="2000" b="1"/>
          </a:p>
          <a:p>
            <a:pPr algn="ctr">
              <a:lnSpc>
                <a:spcPct val="200000"/>
              </a:lnSpc>
            </a:pPr>
            <a:r>
              <a:rPr lang="es-ES" sz="2000" b="1" err="1"/>
              <a:t>How</a:t>
            </a:r>
            <a:r>
              <a:rPr lang="es-ES" sz="2000" b="1"/>
              <a:t> do </a:t>
            </a:r>
            <a:r>
              <a:rPr lang="es-ES" sz="2000" b="1" err="1"/>
              <a:t>we</a:t>
            </a:r>
            <a:r>
              <a:rPr lang="es-ES" sz="2000" b="1"/>
              <a:t> </a:t>
            </a:r>
            <a:r>
              <a:rPr lang="es-ES" sz="2000" b="1" err="1"/>
              <a:t>get</a:t>
            </a:r>
            <a:r>
              <a:rPr lang="es-ES" sz="2000" b="1"/>
              <a:t> </a:t>
            </a:r>
            <a:r>
              <a:rPr lang="es-ES" sz="2000" b="1" err="1"/>
              <a:t>our</a:t>
            </a:r>
            <a:r>
              <a:rPr lang="es-ES" sz="2000" b="1"/>
              <a:t> position?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57A4A-0CAB-C718-537F-44E77FB73081}"/>
              </a:ext>
            </a:extLst>
          </p:cNvPr>
          <p:cNvSpPr txBox="1"/>
          <p:nvPr/>
        </p:nvSpPr>
        <p:spPr>
          <a:xfrm>
            <a:off x="3641719" y="554632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err="1"/>
              <a:t>Latitude</a:t>
            </a:r>
            <a:endParaRPr lang="es-ES"/>
          </a:p>
          <a:p>
            <a:pPr algn="ctr"/>
            <a:r>
              <a:rPr lang="es-ES" err="1"/>
              <a:t>Longitude</a:t>
            </a:r>
            <a:endParaRPr lang="es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50A13A-6B3B-2562-9A15-5BB19EBB29D7}"/>
              </a:ext>
            </a:extLst>
          </p:cNvPr>
          <p:cNvSpPr txBox="1"/>
          <p:nvPr/>
        </p:nvSpPr>
        <p:spPr>
          <a:xfrm>
            <a:off x="6942624" y="5546327"/>
            <a:ext cx="182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3D </a:t>
            </a:r>
            <a:r>
              <a:rPr lang="es-ES" err="1"/>
              <a:t>coordinates</a:t>
            </a:r>
            <a:r>
              <a:rPr lang="es-ES"/>
              <a:t> </a:t>
            </a:r>
            <a:r>
              <a:rPr lang="es-ES" err="1"/>
              <a:t>space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24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7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687E-23BB-231E-8BBA-E6DC47DBA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/>
              <a:t>Tracking </a:t>
            </a:r>
            <a:r>
              <a:rPr lang="es-ES" b="1" dirty="0" err="1"/>
              <a:t>Systems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24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87C0-0B89-F3C3-0365-476F27A0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Tracking </a:t>
            </a:r>
            <a:r>
              <a:rPr lang="es-ES" err="1"/>
              <a:t>systems</a:t>
            </a:r>
            <a:endParaRPr lang="en-US"/>
          </a:p>
        </p:txBody>
      </p:sp>
      <p:pic>
        <p:nvPicPr>
          <p:cNvPr id="3" name="Picture 10" descr="esultado de imagen de da vinci robot">
            <a:extLst>
              <a:ext uri="{FF2B5EF4-FFF2-40B4-BE49-F238E27FC236}">
                <a16:creationId xmlns:a16="http://schemas.microsoft.com/office/drawing/2014/main" id="{35DC7499-9EAA-DA1A-124D-86833242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" y="1771197"/>
            <a:ext cx="3554255" cy="40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sultado de imagen de medtronic stealth">
            <a:extLst>
              <a:ext uri="{FF2B5EF4-FFF2-40B4-BE49-F238E27FC236}">
                <a16:creationId xmlns:a16="http://schemas.microsoft.com/office/drawing/2014/main" id="{27F3AC42-DD92-4CC3-EE60-038EC80E2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"/>
          <a:stretch/>
        </p:blipFill>
        <p:spPr bwMode="auto">
          <a:xfrm>
            <a:off x="3496826" y="3397389"/>
            <a:ext cx="3037431" cy="297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sultado de imagen de optitrack tracking">
            <a:extLst>
              <a:ext uri="{FF2B5EF4-FFF2-40B4-BE49-F238E27FC236}">
                <a16:creationId xmlns:a16="http://schemas.microsoft.com/office/drawing/2014/main" id="{E753E8A5-7EA6-27BF-6A06-8AFD2A9CA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645" y="3172614"/>
            <a:ext cx="5029200" cy="27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1FD19A-FE38-BC21-35B8-518CFCD6BC2B}"/>
              </a:ext>
            </a:extLst>
          </p:cNvPr>
          <p:cNvGrpSpPr/>
          <p:nvPr/>
        </p:nvGrpSpPr>
        <p:grpSpPr>
          <a:xfrm>
            <a:off x="9419117" y="0"/>
            <a:ext cx="2625722" cy="3253448"/>
            <a:chOff x="8244792" y="1400927"/>
            <a:chExt cx="3412213" cy="4311359"/>
          </a:xfrm>
        </p:grpSpPr>
        <p:grpSp>
          <p:nvGrpSpPr>
            <p:cNvPr id="7" name="Grupo 24">
              <a:extLst>
                <a:ext uri="{FF2B5EF4-FFF2-40B4-BE49-F238E27FC236}">
                  <a16:creationId xmlns:a16="http://schemas.microsoft.com/office/drawing/2014/main" id="{4AD72001-4221-A4FD-E701-B29371C5255D}"/>
                </a:ext>
              </a:extLst>
            </p:cNvPr>
            <p:cNvGrpSpPr/>
            <p:nvPr/>
          </p:nvGrpSpPr>
          <p:grpSpPr>
            <a:xfrm>
              <a:off x="8550349" y="1400927"/>
              <a:ext cx="3106656" cy="3296031"/>
              <a:chOff x="8247144" y="1332606"/>
              <a:chExt cx="3106656" cy="3296031"/>
            </a:xfrm>
          </p:grpSpPr>
          <p:pic>
            <p:nvPicPr>
              <p:cNvPr id="10" name="Picture 17">
                <a:extLst>
                  <a:ext uri="{FF2B5EF4-FFF2-40B4-BE49-F238E27FC236}">
                    <a16:creationId xmlns:a16="http://schemas.microsoft.com/office/drawing/2014/main" id="{4E0929F2-4B78-EC71-0544-6D580EFDC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87" t="9432" r="22832"/>
              <a:stretch/>
            </p:blipFill>
            <p:spPr>
              <a:xfrm>
                <a:off x="8247144" y="1332606"/>
                <a:ext cx="3106656" cy="3296031"/>
              </a:xfrm>
              <a:prstGeom prst="rect">
                <a:avLst/>
              </a:prstGeom>
            </p:spPr>
          </p:pic>
          <p:sp>
            <p:nvSpPr>
              <p:cNvPr id="11" name="Freeform: Shape 20">
                <a:extLst>
                  <a:ext uri="{FF2B5EF4-FFF2-40B4-BE49-F238E27FC236}">
                    <a16:creationId xmlns:a16="http://schemas.microsoft.com/office/drawing/2014/main" id="{40F47624-975F-EBA6-8739-269B27F0ADBB}"/>
                  </a:ext>
                </a:extLst>
              </p:cNvPr>
              <p:cNvSpPr/>
              <p:nvPr/>
            </p:nvSpPr>
            <p:spPr bwMode="auto">
              <a:xfrm>
                <a:off x="8783285" y="1332606"/>
                <a:ext cx="2534970" cy="1629624"/>
              </a:xfrm>
              <a:custGeom>
                <a:avLst/>
                <a:gdLst>
                  <a:gd name="connsiteX0" fmla="*/ 805758 w 2534970"/>
                  <a:gd name="connsiteY0" fmla="*/ 0 h 1629624"/>
                  <a:gd name="connsiteX1" fmla="*/ 0 w 2534970"/>
                  <a:gd name="connsiteY1" fmla="*/ 253497 h 1629624"/>
                  <a:gd name="connsiteX2" fmla="*/ 54321 w 2534970"/>
                  <a:gd name="connsiteY2" fmla="*/ 1104523 h 1629624"/>
                  <a:gd name="connsiteX3" fmla="*/ 1910281 w 2534970"/>
                  <a:gd name="connsiteY3" fmla="*/ 1629624 h 1629624"/>
                  <a:gd name="connsiteX4" fmla="*/ 2408222 w 2534970"/>
                  <a:gd name="connsiteY4" fmla="*/ 1068309 h 1629624"/>
                  <a:gd name="connsiteX5" fmla="*/ 2534970 w 2534970"/>
                  <a:gd name="connsiteY5" fmla="*/ 208230 h 1629624"/>
                  <a:gd name="connsiteX6" fmla="*/ 805758 w 2534970"/>
                  <a:gd name="connsiteY6" fmla="*/ 0 h 162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4970" h="1629624">
                    <a:moveTo>
                      <a:pt x="805758" y="0"/>
                    </a:moveTo>
                    <a:lnTo>
                      <a:pt x="0" y="253497"/>
                    </a:lnTo>
                    <a:lnTo>
                      <a:pt x="54321" y="1104523"/>
                    </a:lnTo>
                    <a:lnTo>
                      <a:pt x="1910281" y="1629624"/>
                    </a:lnTo>
                    <a:lnTo>
                      <a:pt x="2408222" y="1068309"/>
                    </a:lnTo>
                    <a:lnTo>
                      <a:pt x="2534970" y="208230"/>
                    </a:lnTo>
                    <a:lnTo>
                      <a:pt x="8057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2" name="Freeform: Shape 9">
                <a:extLst>
                  <a:ext uri="{FF2B5EF4-FFF2-40B4-BE49-F238E27FC236}">
                    <a16:creationId xmlns:a16="http://schemas.microsoft.com/office/drawing/2014/main" id="{D6BB1547-ED7A-91AD-49C1-4D976EB0E971}"/>
                  </a:ext>
                </a:extLst>
              </p:cNvPr>
              <p:cNvSpPr/>
              <p:nvPr/>
            </p:nvSpPr>
            <p:spPr bwMode="auto">
              <a:xfrm>
                <a:off x="8887715" y="2093484"/>
                <a:ext cx="2268062" cy="826681"/>
              </a:xfrm>
              <a:custGeom>
                <a:avLst/>
                <a:gdLst>
                  <a:gd name="connsiteX0" fmla="*/ 0 w 2181726"/>
                  <a:gd name="connsiteY0" fmla="*/ 320842 h 850232"/>
                  <a:gd name="connsiteX1" fmla="*/ 665747 w 2181726"/>
                  <a:gd name="connsiteY1" fmla="*/ 0 h 850232"/>
                  <a:gd name="connsiteX2" fmla="*/ 2181726 w 2181726"/>
                  <a:gd name="connsiteY2" fmla="*/ 352926 h 850232"/>
                  <a:gd name="connsiteX3" fmla="*/ 1748589 w 2181726"/>
                  <a:gd name="connsiteY3" fmla="*/ 850232 h 850232"/>
                  <a:gd name="connsiteX4" fmla="*/ 0 w 2181726"/>
                  <a:gd name="connsiteY4" fmla="*/ 320842 h 85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1726" h="850232">
                    <a:moveTo>
                      <a:pt x="0" y="320842"/>
                    </a:moveTo>
                    <a:lnTo>
                      <a:pt x="665747" y="0"/>
                    </a:lnTo>
                    <a:lnTo>
                      <a:pt x="2181726" y="352926"/>
                    </a:lnTo>
                    <a:lnTo>
                      <a:pt x="1748589" y="850232"/>
                    </a:lnTo>
                    <a:lnTo>
                      <a:pt x="0" y="320842"/>
                    </a:lnTo>
                    <a:close/>
                  </a:path>
                </a:pathLst>
              </a:custGeom>
              <a:solidFill>
                <a:srgbClr val="E9EAEE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 extrusionH="152400" prstMaterial="matte">
                <a:bevelT w="0"/>
                <a:bevelB w="381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930F47D5-D333-AF01-2A1F-B6611D03C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8" t="31406" r="6218" b="46352"/>
            <a:stretch/>
          </p:blipFill>
          <p:spPr>
            <a:xfrm rot="21009512">
              <a:off x="8244792" y="5102756"/>
              <a:ext cx="1892256" cy="609530"/>
            </a:xfrm>
            <a:prstGeom prst="rect">
              <a:avLst/>
            </a:prstGeom>
          </p:spPr>
        </p:pic>
        <p:sp>
          <p:nvSpPr>
            <p:cNvPr id="9" name="Forma libre: forma 26">
              <a:extLst>
                <a:ext uri="{FF2B5EF4-FFF2-40B4-BE49-F238E27FC236}">
                  <a16:creationId xmlns:a16="http://schemas.microsoft.com/office/drawing/2014/main" id="{F9F56FB4-4C36-4CF1-9321-94B48420187B}"/>
                </a:ext>
              </a:extLst>
            </p:cNvPr>
            <p:cNvSpPr/>
            <p:nvPr/>
          </p:nvSpPr>
          <p:spPr>
            <a:xfrm>
              <a:off x="9926583" y="3703406"/>
              <a:ext cx="952117" cy="1650445"/>
            </a:xfrm>
            <a:custGeom>
              <a:avLst/>
              <a:gdLst>
                <a:gd name="connsiteX0" fmla="*/ 688157 w 952117"/>
                <a:gd name="connsiteY0" fmla="*/ 0 h 1650445"/>
                <a:gd name="connsiteX1" fmla="*/ 622169 w 952117"/>
                <a:gd name="connsiteY1" fmla="*/ 103695 h 1650445"/>
                <a:gd name="connsiteX2" fmla="*/ 612742 w 952117"/>
                <a:gd name="connsiteY2" fmla="*/ 471340 h 1650445"/>
                <a:gd name="connsiteX3" fmla="*/ 952107 w 952117"/>
                <a:gd name="connsiteY3" fmla="*/ 1112363 h 1650445"/>
                <a:gd name="connsiteX4" fmla="*/ 622169 w 952117"/>
                <a:gd name="connsiteY4" fmla="*/ 1564850 h 1650445"/>
                <a:gd name="connsiteX5" fmla="*/ 0 w 952117"/>
                <a:gd name="connsiteY5" fmla="*/ 1649691 h 16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117" h="1650445">
                  <a:moveTo>
                    <a:pt x="688157" y="0"/>
                  </a:moveTo>
                  <a:cubicBezTo>
                    <a:pt x="661447" y="12569"/>
                    <a:pt x="634738" y="25138"/>
                    <a:pt x="622169" y="103695"/>
                  </a:cubicBezTo>
                  <a:cubicBezTo>
                    <a:pt x="609600" y="182252"/>
                    <a:pt x="557752" y="303229"/>
                    <a:pt x="612742" y="471340"/>
                  </a:cubicBezTo>
                  <a:cubicBezTo>
                    <a:pt x="667732" y="639451"/>
                    <a:pt x="950536" y="930111"/>
                    <a:pt x="952107" y="1112363"/>
                  </a:cubicBezTo>
                  <a:cubicBezTo>
                    <a:pt x="953678" y="1294615"/>
                    <a:pt x="780853" y="1475295"/>
                    <a:pt x="622169" y="1564850"/>
                  </a:cubicBezTo>
                  <a:cubicBezTo>
                    <a:pt x="463485" y="1654405"/>
                    <a:pt x="231742" y="1652048"/>
                    <a:pt x="0" y="1649691"/>
                  </a:cubicBezTo>
                </a:path>
              </a:pathLst>
            </a:custGeom>
            <a:noFill/>
            <a:ln w="98425">
              <a:solidFill>
                <a:srgbClr val="DB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3" name="Picture 16" descr="Kameras | Optitrack by 2connect Ltd.&amp;Co.KG">
            <a:extLst>
              <a:ext uri="{FF2B5EF4-FFF2-40B4-BE49-F238E27FC236}">
                <a16:creationId xmlns:a16="http://schemas.microsoft.com/office/drawing/2014/main" id="{C71356CF-D07D-0A4A-F1D5-6C84DFC0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004" y="60384"/>
            <a:ext cx="1349916" cy="2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istema de navegación quirúrgica para cirugía maxilofacial - Aurora® - NDI  - para cirugía ORL / para neurocirugía del raquis / para neurocirugía">
            <a:extLst>
              <a:ext uri="{FF2B5EF4-FFF2-40B4-BE49-F238E27FC236}">
                <a16:creationId xmlns:a16="http://schemas.microsoft.com/office/drawing/2014/main" id="{6B9C548B-D73C-711E-5E42-10F47C09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64" y="1466456"/>
            <a:ext cx="4378310" cy="188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4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2131-7FAF-8A09-6D6E-51B3A774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Mechanical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E958F-99B2-3C49-803E-24DB788BDD99}"/>
              </a:ext>
            </a:extLst>
          </p:cNvPr>
          <p:cNvSpPr txBox="1">
            <a:spLocks noChangeArrowheads="1"/>
          </p:cNvSpPr>
          <p:nvPr/>
        </p:nvSpPr>
        <p:spPr>
          <a:xfrm>
            <a:off x="1183255" y="1361814"/>
            <a:ext cx="5461000" cy="442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Description:</a:t>
            </a:r>
          </a:p>
          <a:p>
            <a:pPr marL="400050">
              <a:lnSpc>
                <a:spcPct val="90000"/>
              </a:lnSpc>
            </a:pPr>
            <a:r>
              <a:rPr lang="en-US" altLang="en-US" sz="2000" dirty="0"/>
              <a:t>Object to be tracked at the end of an articulated arm</a:t>
            </a:r>
          </a:p>
          <a:p>
            <a:pPr marL="400050">
              <a:lnSpc>
                <a:spcPct val="90000"/>
              </a:lnSpc>
            </a:pPr>
            <a:r>
              <a:rPr lang="en-US" altLang="en-US" sz="2000" dirty="0"/>
              <a:t>Several sensors measure the angles between arm segments</a:t>
            </a:r>
          </a:p>
          <a:p>
            <a:pPr marL="400050">
              <a:lnSpc>
                <a:spcPct val="90000"/>
              </a:lnSpc>
            </a:pPr>
            <a:r>
              <a:rPr lang="en-US" altLang="en-US" sz="2000" dirty="0"/>
              <a:t>Knowledge of segment sizes and angles provides the position and orientation of the tool</a:t>
            </a:r>
          </a:p>
          <a:p>
            <a:pPr marL="400050">
              <a:lnSpc>
                <a:spcPct val="90000"/>
              </a:lnSpc>
            </a:pPr>
            <a:r>
              <a:rPr lang="en-US" altLang="en-US" sz="2000" dirty="0"/>
              <a:t>6 degrees of freedom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 marL="0" indent="0">
              <a:buNone/>
            </a:pPr>
            <a:r>
              <a:rPr lang="en-US" sz="2000" dirty="0"/>
              <a:t>System is entirely self-referential:</a:t>
            </a:r>
          </a:p>
          <a:p>
            <a:r>
              <a:rPr lang="en-US" sz="2000" dirty="0"/>
              <a:t>rigid fixation of both the patient and the navigation arm is an important prerequisite</a:t>
            </a:r>
            <a:endParaRPr lang="en-US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6EF3F-EAAD-3347-8433-17E3C35E4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06" y="1167399"/>
            <a:ext cx="3092806" cy="452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63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D984-861A-5F57-1B04-D757722E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err="1"/>
              <a:t>Mechanical</a:t>
            </a:r>
            <a:r>
              <a:rPr lang="es-ES"/>
              <a:t> tracking </a:t>
            </a:r>
            <a:r>
              <a:rPr lang="es-ES" err="1"/>
              <a:t>systems</a:t>
            </a:r>
            <a:endParaRPr lang="es-ES"/>
          </a:p>
        </p:txBody>
      </p:sp>
      <p:pic>
        <p:nvPicPr>
          <p:cNvPr id="4" name="Picture 8" descr="esultado de imagen de da vinci robot">
            <a:extLst>
              <a:ext uri="{FF2B5EF4-FFF2-40B4-BE49-F238E27FC236}">
                <a16:creationId xmlns:a16="http://schemas.microsoft.com/office/drawing/2014/main" id="{BD862373-8D9F-7048-B046-4A66A11A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56" y="1148937"/>
            <a:ext cx="6496896" cy="48770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esultado de imagen de da vinci robot">
            <a:extLst>
              <a:ext uri="{FF2B5EF4-FFF2-40B4-BE49-F238E27FC236}">
                <a16:creationId xmlns:a16="http://schemas.microsoft.com/office/drawing/2014/main" id="{CF70F579-C4DC-8D49-BF8E-01BF1350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96" y="787572"/>
            <a:ext cx="3554255" cy="40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91EDE517-E5DB-1026-FF32-F934B990762C}"/>
              </a:ext>
            </a:extLst>
          </p:cNvPr>
          <p:cNvSpPr txBox="1">
            <a:spLocks/>
          </p:cNvSpPr>
          <p:nvPr/>
        </p:nvSpPr>
        <p:spPr>
          <a:xfrm>
            <a:off x="7842596" y="4818097"/>
            <a:ext cx="3908423" cy="677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500" b="1" dirty="0"/>
              <a:t>Da Vinci </a:t>
            </a:r>
            <a:r>
              <a:rPr lang="es-ES" sz="2500" b="1" dirty="0" err="1"/>
              <a:t>Surgical</a:t>
            </a:r>
            <a:r>
              <a:rPr lang="es-ES" sz="2500" b="1" dirty="0"/>
              <a:t> </a:t>
            </a:r>
            <a:r>
              <a:rPr lang="es-ES" sz="2500" b="1" dirty="0" err="1"/>
              <a:t>System</a:t>
            </a:r>
            <a:r>
              <a:rPr lang="es-ES" sz="2500" b="1" dirty="0"/>
              <a:t> (Intuitive)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238217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083B26-6C97-E87B-BDD4-1723620DD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" b="6666"/>
          <a:stretch/>
        </p:blipFill>
        <p:spPr bwMode="auto">
          <a:xfrm>
            <a:off x="846305" y="356716"/>
            <a:ext cx="9854119" cy="562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2FAC9-A39C-2267-6048-164C4CC1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Mechanical</a:t>
            </a:r>
            <a:r>
              <a:rPr lang="es-ES"/>
              <a:t> tracking </a:t>
            </a:r>
            <a:r>
              <a:rPr lang="es-ES" err="1"/>
              <a:t>systems</a:t>
            </a:r>
            <a:endParaRPr lang="es-ES"/>
          </a:p>
        </p:txBody>
      </p:sp>
      <p:pic>
        <p:nvPicPr>
          <p:cNvPr id="2052" name="Picture 4" descr="DaVinci Surgical System Overview - Penn State Hershey GIF | Gfycat">
            <a:extLst>
              <a:ext uri="{FF2B5EF4-FFF2-40B4-BE49-F238E27FC236}">
                <a16:creationId xmlns:a16="http://schemas.microsoft.com/office/drawing/2014/main" id="{EDC9871E-27A2-E1AE-5738-67ED3CE7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06" y="4744995"/>
            <a:ext cx="3845669" cy="21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027C1-EDBD-9E52-3DC0-DAE3D6027289}"/>
              </a:ext>
            </a:extLst>
          </p:cNvPr>
          <p:cNvSpPr txBox="1"/>
          <p:nvPr/>
        </p:nvSpPr>
        <p:spPr>
          <a:xfrm>
            <a:off x="6663447" y="225119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Patient</a:t>
            </a:r>
            <a:r>
              <a:rPr lang="es-ES" b="1" dirty="0"/>
              <a:t> </a:t>
            </a:r>
            <a:r>
              <a:rPr lang="es-ES" b="1" dirty="0" err="1"/>
              <a:t>cart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EA120-B922-072E-4A00-EDFC096FF72F}"/>
              </a:ext>
            </a:extLst>
          </p:cNvPr>
          <p:cNvSpPr txBox="1"/>
          <p:nvPr/>
        </p:nvSpPr>
        <p:spPr>
          <a:xfrm>
            <a:off x="395280" y="107463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Console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D6589-E637-6A05-E13F-88645F4F3649}"/>
              </a:ext>
            </a:extLst>
          </p:cNvPr>
          <p:cNvSpPr txBox="1"/>
          <p:nvPr/>
        </p:nvSpPr>
        <p:spPr>
          <a:xfrm>
            <a:off x="10278461" y="409785"/>
            <a:ext cx="11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Vision</a:t>
            </a:r>
            <a:r>
              <a:rPr lang="es-ES" b="1" dirty="0"/>
              <a:t> </a:t>
            </a:r>
            <a:r>
              <a:rPr lang="es-ES" b="1" dirty="0" err="1"/>
              <a:t>cart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16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1561290" y="969215"/>
            <a:ext cx="4419600" cy="5181600"/>
          </a:xfrm>
          <a:prstGeom prst="roundRect">
            <a:avLst>
              <a:gd name="adj" fmla="val 105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6133290" y="969215"/>
            <a:ext cx="4419600" cy="5181600"/>
          </a:xfrm>
          <a:prstGeom prst="roundRect">
            <a:avLst>
              <a:gd name="adj" fmla="val 11171"/>
            </a:avLst>
          </a:prstGeom>
          <a:solidFill>
            <a:srgbClr val="EC4E4E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1561290" y="96921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 dirty="0">
                <a:ln>
                  <a:solidFill>
                    <a:sysClr val="windowText" lastClr="000000"/>
                  </a:solidFill>
                </a:ln>
              </a:rPr>
              <a:t>ADVANTAGES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6133290" y="96921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 dirty="0">
                <a:ln>
                  <a:solidFill>
                    <a:sysClr val="windowText" lastClr="000000"/>
                  </a:solidFill>
                </a:ln>
              </a:rPr>
              <a:t>DISADVANTAGES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840742" y="2148729"/>
            <a:ext cx="3860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High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precision</a:t>
            </a:r>
            <a:endParaRPr lang="es-ES_tradnl" sz="2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High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update</a:t>
            </a: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rate</a:t>
            </a:r>
            <a:endParaRPr lang="es-ES_tradnl" sz="2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Low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susceptibility</a:t>
            </a: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</a:t>
            </a:r>
            <a:r>
              <a:rPr lang="es-ES_tradnl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failure</a:t>
            </a:r>
            <a:endParaRPr lang="es-ES_tradnl" sz="2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91C014-E8AC-BB45-8483-66E77212F309}"/>
              </a:ext>
            </a:extLst>
          </p:cNvPr>
          <p:cNvSpPr txBox="1"/>
          <p:nvPr/>
        </p:nvSpPr>
        <p:spPr>
          <a:xfrm>
            <a:off x="6412742" y="2038844"/>
            <a:ext cx="386069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Impractical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handling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during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some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surgeries</a:t>
            </a:r>
            <a:endParaRPr lang="es-ES_tradnl" sz="28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9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Restricted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range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and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mobility</a:t>
            </a:r>
            <a:endParaRPr lang="es-ES_tradnl" sz="28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9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Space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requirements</a:t>
            </a:r>
            <a:endParaRPr lang="es-ES_tradnl" sz="28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9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Usually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only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one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instrument</a:t>
            </a:r>
            <a:r>
              <a:rPr lang="es-ES_tradnl" sz="28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can be </a:t>
            </a:r>
            <a:r>
              <a:rPr lang="es-ES_tradnl" sz="28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tracked</a:t>
            </a:r>
            <a:endParaRPr lang="es-ES_tradnl" sz="28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28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37543-5717-585A-4362-149255DC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err="1"/>
              <a:t>Mechanical</a:t>
            </a:r>
            <a:r>
              <a:rPr lang="es-ES"/>
              <a:t> tracking </a:t>
            </a:r>
            <a:r>
              <a:rPr lang="es-ES" err="1"/>
              <a:t>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3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3400-407F-B5C8-0646-30619CD1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(OTS)</a:t>
            </a:r>
          </a:p>
        </p:txBody>
      </p:sp>
      <p:pic>
        <p:nvPicPr>
          <p:cNvPr id="2050" name="Picture 2" descr="Neurosurgery surgical navigation system - BrightMatter™ Guide - Synaptive  Medical - optical">
            <a:extLst>
              <a:ext uri="{FF2B5EF4-FFF2-40B4-BE49-F238E27FC236}">
                <a16:creationId xmlns:a16="http://schemas.microsoft.com/office/drawing/2014/main" id="{FA0D9290-663D-D0A5-3A2E-0F55C128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3019" r="6436" b="4951"/>
          <a:stretch/>
        </p:blipFill>
        <p:spPr bwMode="auto">
          <a:xfrm>
            <a:off x="544311" y="999241"/>
            <a:ext cx="5285578" cy="50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inical Evaluation of a Model-Updated Image-Guidance Approach to Brain  Shift Compensation">
            <a:extLst>
              <a:ext uri="{FF2B5EF4-FFF2-40B4-BE49-F238E27FC236}">
                <a16:creationId xmlns:a16="http://schemas.microsoft.com/office/drawing/2014/main" id="{17B276D3-40FD-DBE3-A67D-0AE785FC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41" y="2037108"/>
            <a:ext cx="1191735" cy="8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DI Europe GmbH - NDI Europe GmbH">
            <a:extLst>
              <a:ext uri="{FF2B5EF4-FFF2-40B4-BE49-F238E27FC236}">
                <a16:creationId xmlns:a16="http://schemas.microsoft.com/office/drawing/2014/main" id="{DA4E89F1-75AC-536B-D54F-D7FA3AA3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b="6180"/>
          <a:stretch/>
        </p:blipFill>
        <p:spPr bwMode="auto">
          <a:xfrm>
            <a:off x="417670" y="980191"/>
            <a:ext cx="2505075" cy="8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clarontech.com/images/microntracker-big.png">
            <a:extLst>
              <a:ext uri="{FF2B5EF4-FFF2-40B4-BE49-F238E27FC236}">
                <a16:creationId xmlns:a16="http://schemas.microsoft.com/office/drawing/2014/main" id="{029753A8-FC8B-CECD-F542-8AB829F1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84" y="804862"/>
            <a:ext cx="557212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clarontech.com/images/microntracker4.jpg">
            <a:extLst>
              <a:ext uri="{FF2B5EF4-FFF2-40B4-BE49-F238E27FC236}">
                <a16:creationId xmlns:a16="http://schemas.microsoft.com/office/drawing/2014/main" id="{913081E3-C0BD-E3F1-E204-3C288588C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/>
          <a:stretch/>
        </p:blipFill>
        <p:spPr bwMode="auto">
          <a:xfrm>
            <a:off x="6296038" y="3540166"/>
            <a:ext cx="2516108" cy="21730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3F855-E624-582F-326F-F6CE45C06292}"/>
              </a:ext>
            </a:extLst>
          </p:cNvPr>
          <p:cNvSpPr txBox="1"/>
          <p:nvPr/>
        </p:nvSpPr>
        <p:spPr>
          <a:xfrm>
            <a:off x="2834640" y="6183897"/>
            <a:ext cx="111748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 dirty="0"/>
              <a:t>IR OTS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4F92B-FB93-1F6B-8442-4024F879BC6A}"/>
              </a:ext>
            </a:extLst>
          </p:cNvPr>
          <p:cNvSpPr txBox="1"/>
          <p:nvPr/>
        </p:nvSpPr>
        <p:spPr>
          <a:xfrm>
            <a:off x="6656070" y="6183897"/>
            <a:ext cx="25087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 dirty="0"/>
              <a:t>Visible light OTS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592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3CB3-8E0B-CBBF-5980-F03A1444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Introduction to image-guided therapy (IGT)</a:t>
            </a:r>
          </a:p>
          <a:p>
            <a:r>
              <a:rPr lang="es-ES"/>
              <a:t>Tracking systems</a:t>
            </a:r>
          </a:p>
          <a:p>
            <a:r>
              <a:rPr lang="es-ES"/>
              <a:t>Coordinate systems</a:t>
            </a:r>
          </a:p>
          <a:p>
            <a:r>
              <a:rPr lang="es-ES"/>
              <a:t>IGT setup</a:t>
            </a:r>
          </a:p>
          <a:p>
            <a:r>
              <a:rPr lang="es-ES"/>
              <a:t>Tool calibration</a:t>
            </a:r>
          </a:p>
          <a:p>
            <a:r>
              <a:rPr lang="es-ES"/>
              <a:t>Image-to-patient registration</a:t>
            </a:r>
          </a:p>
          <a:p>
            <a:r>
              <a:rPr lang="es-ES"/>
              <a:t>Examples of IGT applications in Slicer</a:t>
            </a:r>
          </a:p>
          <a:p>
            <a:r>
              <a:rPr lang="es-ES"/>
              <a:t>Virtual and Augmented Reality applications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CE951-B37A-5BAE-751A-BD83CA1F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Outline</a:t>
            </a:r>
            <a:endParaRPr lang="en-US" dirty="0"/>
          </a:p>
        </p:txBody>
      </p:sp>
      <p:pic>
        <p:nvPicPr>
          <p:cNvPr id="5122" name="Picture 2" descr="Machine-Vision Image-Guided Surgery for Spinal and Cranial Procedures -  ScienceDirect">
            <a:extLst>
              <a:ext uri="{FF2B5EF4-FFF2-40B4-BE49-F238E27FC236}">
                <a16:creationId xmlns:a16="http://schemas.microsoft.com/office/drawing/2014/main" id="{BDAD31C9-370B-252B-8272-9414B2849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6"/>
          <a:stretch/>
        </p:blipFill>
        <p:spPr bwMode="auto">
          <a:xfrm>
            <a:off x="7117957" y="0"/>
            <a:ext cx="5074043" cy="384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8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9FAD9-80C6-1D63-7B4F-E2CA4315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" t="9049" r="56562" b="3102"/>
          <a:stretch/>
        </p:blipFill>
        <p:spPr>
          <a:xfrm>
            <a:off x="9118260" y="2577189"/>
            <a:ext cx="3073740" cy="1871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456A6B-6F54-20AC-5376-3DFC3C35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3" t="7610" r="1975" b="3101"/>
          <a:stretch/>
        </p:blipFill>
        <p:spPr>
          <a:xfrm>
            <a:off x="9118260" y="4991266"/>
            <a:ext cx="3073740" cy="187105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98F6DCE9-0A48-47ED-B909-907D058186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8" y="1181437"/>
            <a:ext cx="3004619" cy="907277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427EDD74-2C46-4529-BA18-B8D6BE804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28" y="3745883"/>
            <a:ext cx="2070567" cy="1509789"/>
          </a:xfrm>
          <a:prstGeom prst="rect">
            <a:avLst/>
          </a:prstGeom>
        </p:spPr>
      </p:pic>
      <p:sp>
        <p:nvSpPr>
          <p:cNvPr id="7" name="Circle: Hollow 8">
            <a:extLst>
              <a:ext uri="{FF2B5EF4-FFF2-40B4-BE49-F238E27FC236}">
                <a16:creationId xmlns:a16="http://schemas.microsoft.com/office/drawing/2014/main" id="{A19AEDF9-21B5-43E3-8690-EBF0B4F7D67D}"/>
              </a:ext>
            </a:extLst>
          </p:cNvPr>
          <p:cNvSpPr/>
          <p:nvPr/>
        </p:nvSpPr>
        <p:spPr>
          <a:xfrm>
            <a:off x="9328822" y="1506506"/>
            <a:ext cx="376003" cy="381000"/>
          </a:xfrm>
          <a:prstGeom prst="donut">
            <a:avLst>
              <a:gd name="adj" fmla="val 14488"/>
            </a:avLst>
          </a:prstGeom>
          <a:solidFill>
            <a:srgbClr val="FF0000"/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Circle: Hollow 9">
            <a:extLst>
              <a:ext uri="{FF2B5EF4-FFF2-40B4-BE49-F238E27FC236}">
                <a16:creationId xmlns:a16="http://schemas.microsoft.com/office/drawing/2014/main" id="{DEFBBBD9-9CB5-4D07-A87F-9AF31270D3B0}"/>
              </a:ext>
            </a:extLst>
          </p:cNvPr>
          <p:cNvSpPr/>
          <p:nvPr/>
        </p:nvSpPr>
        <p:spPr>
          <a:xfrm>
            <a:off x="7316032" y="1282940"/>
            <a:ext cx="350044" cy="356253"/>
          </a:xfrm>
          <a:prstGeom prst="donut">
            <a:avLst>
              <a:gd name="adj" fmla="val 14488"/>
            </a:avLst>
          </a:prstGeom>
          <a:solidFill>
            <a:srgbClr val="FF0000"/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owchart: Extract 10">
            <a:extLst>
              <a:ext uri="{FF2B5EF4-FFF2-40B4-BE49-F238E27FC236}">
                <a16:creationId xmlns:a16="http://schemas.microsoft.com/office/drawing/2014/main" id="{9D283AA9-B9DD-4F67-AAB9-1BC744FA21A1}"/>
              </a:ext>
            </a:extLst>
          </p:cNvPr>
          <p:cNvSpPr/>
          <p:nvPr/>
        </p:nvSpPr>
        <p:spPr>
          <a:xfrm rot="3216035">
            <a:off x="4088963" y="186910"/>
            <a:ext cx="5104974" cy="7163071"/>
          </a:xfrm>
          <a:prstGeom prst="flowChartExtra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owchart: Extract 11">
            <a:extLst>
              <a:ext uri="{FF2B5EF4-FFF2-40B4-BE49-F238E27FC236}">
                <a16:creationId xmlns:a16="http://schemas.microsoft.com/office/drawing/2014/main" id="{4A6CD610-C39D-488C-8F14-5A6722AD67E0}"/>
              </a:ext>
            </a:extLst>
          </p:cNvPr>
          <p:cNvSpPr/>
          <p:nvPr/>
        </p:nvSpPr>
        <p:spPr>
          <a:xfrm rot="2404205">
            <a:off x="3311869" y="755847"/>
            <a:ext cx="4547879" cy="6084873"/>
          </a:xfrm>
          <a:prstGeom prst="flowChartExtra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76">
            <a:extLst>
              <a:ext uri="{FF2B5EF4-FFF2-40B4-BE49-F238E27FC236}">
                <a16:creationId xmlns:a16="http://schemas.microsoft.com/office/drawing/2014/main" id="{52357795-B794-401C-A756-87A4477EF346}"/>
              </a:ext>
            </a:extLst>
          </p:cNvPr>
          <p:cNvGrpSpPr/>
          <p:nvPr/>
        </p:nvGrpSpPr>
        <p:grpSpPr>
          <a:xfrm>
            <a:off x="815195" y="1078436"/>
            <a:ext cx="3669478" cy="1961502"/>
            <a:chOff x="457200" y="927633"/>
            <a:chExt cx="3669478" cy="1961502"/>
          </a:xfrm>
        </p:grpSpPr>
        <p:sp>
          <p:nvSpPr>
            <p:cNvPr id="12" name="36 Rectángulo">
              <a:extLst>
                <a:ext uri="{FF2B5EF4-FFF2-40B4-BE49-F238E27FC236}">
                  <a16:creationId xmlns:a16="http://schemas.microsoft.com/office/drawing/2014/main" id="{D0EC552E-D144-43C4-A1A8-E6EA01F0E54D}"/>
                </a:ext>
              </a:extLst>
            </p:cNvPr>
            <p:cNvSpPr/>
            <p:nvPr/>
          </p:nvSpPr>
          <p:spPr>
            <a:xfrm>
              <a:off x="457200" y="1379346"/>
              <a:ext cx="1771815" cy="15097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3" name="37 Elipse">
              <a:extLst>
                <a:ext uri="{FF2B5EF4-FFF2-40B4-BE49-F238E27FC236}">
                  <a16:creationId xmlns:a16="http://schemas.microsoft.com/office/drawing/2014/main" id="{BCEF8A8F-2EC8-4355-8C14-C38932631D85}"/>
                </a:ext>
              </a:extLst>
            </p:cNvPr>
            <p:cNvSpPr/>
            <p:nvPr/>
          </p:nvSpPr>
          <p:spPr>
            <a:xfrm>
              <a:off x="1269682" y="238138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4" name="37 Elipse">
              <a:extLst>
                <a:ext uri="{FF2B5EF4-FFF2-40B4-BE49-F238E27FC236}">
                  <a16:creationId xmlns:a16="http://schemas.microsoft.com/office/drawing/2014/main" id="{BA22CB15-6037-4750-864B-ECBF4A380EEF}"/>
                </a:ext>
              </a:extLst>
            </p:cNvPr>
            <p:cNvSpPr/>
            <p:nvPr/>
          </p:nvSpPr>
          <p:spPr>
            <a:xfrm>
              <a:off x="1298835" y="1904444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5" name="37 Elipse">
              <a:extLst>
                <a:ext uri="{FF2B5EF4-FFF2-40B4-BE49-F238E27FC236}">
                  <a16:creationId xmlns:a16="http://schemas.microsoft.com/office/drawing/2014/main" id="{3D44440F-18C0-4891-91BC-A05EFC665EFD}"/>
                </a:ext>
              </a:extLst>
            </p:cNvPr>
            <p:cNvSpPr/>
            <p:nvPr/>
          </p:nvSpPr>
          <p:spPr>
            <a:xfrm>
              <a:off x="1666191" y="216649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6" name="37 Elipse">
              <a:extLst>
                <a:ext uri="{FF2B5EF4-FFF2-40B4-BE49-F238E27FC236}">
                  <a16:creationId xmlns:a16="http://schemas.microsoft.com/office/drawing/2014/main" id="{AB9333D3-42D2-4221-8442-2B693A5A1B18}"/>
                </a:ext>
              </a:extLst>
            </p:cNvPr>
            <p:cNvSpPr/>
            <p:nvPr/>
          </p:nvSpPr>
          <p:spPr>
            <a:xfrm>
              <a:off x="947793" y="210647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7" name="36 Rectángulo">
              <a:extLst>
                <a:ext uri="{FF2B5EF4-FFF2-40B4-BE49-F238E27FC236}">
                  <a16:creationId xmlns:a16="http://schemas.microsoft.com/office/drawing/2014/main" id="{ACA421E4-2E29-422F-BC40-974217C89528}"/>
                </a:ext>
              </a:extLst>
            </p:cNvPr>
            <p:cNvSpPr/>
            <p:nvPr/>
          </p:nvSpPr>
          <p:spPr>
            <a:xfrm>
              <a:off x="2354863" y="1379346"/>
              <a:ext cx="1771815" cy="15097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8" name="CuadroTexto 49">
              <a:extLst>
                <a:ext uri="{FF2B5EF4-FFF2-40B4-BE49-F238E27FC236}">
                  <a16:creationId xmlns:a16="http://schemas.microsoft.com/office/drawing/2014/main" id="{9CC27A8F-2A9B-427A-9AE2-63DDAA37055D}"/>
                </a:ext>
              </a:extLst>
            </p:cNvPr>
            <p:cNvSpPr txBox="1"/>
            <p:nvPr/>
          </p:nvSpPr>
          <p:spPr>
            <a:xfrm>
              <a:off x="668667" y="927647"/>
              <a:ext cx="13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/>
                <a:t>Cam. 1</a:t>
              </a:r>
            </a:p>
          </p:txBody>
        </p:sp>
        <p:sp>
          <p:nvSpPr>
            <p:cNvPr id="19" name="CuadroTexto 49">
              <a:extLst>
                <a:ext uri="{FF2B5EF4-FFF2-40B4-BE49-F238E27FC236}">
                  <a16:creationId xmlns:a16="http://schemas.microsoft.com/office/drawing/2014/main" id="{CA0BF21A-AC5A-4C99-AB76-85800232A3D2}"/>
                </a:ext>
              </a:extLst>
            </p:cNvPr>
            <p:cNvSpPr txBox="1"/>
            <p:nvPr/>
          </p:nvSpPr>
          <p:spPr>
            <a:xfrm>
              <a:off x="2560444" y="927633"/>
              <a:ext cx="13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/>
                <a:t>Cam. 2</a:t>
              </a:r>
            </a:p>
          </p:txBody>
        </p:sp>
        <p:sp>
          <p:nvSpPr>
            <p:cNvPr id="20" name="37 Elipse">
              <a:extLst>
                <a:ext uri="{FF2B5EF4-FFF2-40B4-BE49-F238E27FC236}">
                  <a16:creationId xmlns:a16="http://schemas.microsoft.com/office/drawing/2014/main" id="{FBB7B794-DB7E-403B-B033-ADB76190E525}"/>
                </a:ext>
              </a:extLst>
            </p:cNvPr>
            <p:cNvSpPr/>
            <p:nvPr/>
          </p:nvSpPr>
          <p:spPr>
            <a:xfrm>
              <a:off x="3136487" y="238138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1" name="37 Elipse">
              <a:extLst>
                <a:ext uri="{FF2B5EF4-FFF2-40B4-BE49-F238E27FC236}">
                  <a16:creationId xmlns:a16="http://schemas.microsoft.com/office/drawing/2014/main" id="{65372DD5-F607-4D9D-B10F-6F3F3E73B0FF}"/>
                </a:ext>
              </a:extLst>
            </p:cNvPr>
            <p:cNvSpPr/>
            <p:nvPr/>
          </p:nvSpPr>
          <p:spPr>
            <a:xfrm>
              <a:off x="3129430" y="1830288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2" name="37 Elipse">
              <a:extLst>
                <a:ext uri="{FF2B5EF4-FFF2-40B4-BE49-F238E27FC236}">
                  <a16:creationId xmlns:a16="http://schemas.microsoft.com/office/drawing/2014/main" id="{E0BE1938-85F7-4D6E-BFE5-5893284142F3}"/>
                </a:ext>
              </a:extLst>
            </p:cNvPr>
            <p:cNvSpPr/>
            <p:nvPr/>
          </p:nvSpPr>
          <p:spPr>
            <a:xfrm>
              <a:off x="3568712" y="218196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3" name="37 Elipse">
              <a:extLst>
                <a:ext uri="{FF2B5EF4-FFF2-40B4-BE49-F238E27FC236}">
                  <a16:creationId xmlns:a16="http://schemas.microsoft.com/office/drawing/2014/main" id="{98BA1F60-AE64-4B69-B03A-BE36E414141D}"/>
                </a:ext>
              </a:extLst>
            </p:cNvPr>
            <p:cNvSpPr/>
            <p:nvPr/>
          </p:nvSpPr>
          <p:spPr>
            <a:xfrm>
              <a:off x="2810859" y="2150339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29B425AD-7057-49FC-8F73-56FEEC957A45}"/>
              </a:ext>
            </a:extLst>
          </p:cNvPr>
          <p:cNvGrpSpPr/>
          <p:nvPr/>
        </p:nvGrpSpPr>
        <p:grpSpPr>
          <a:xfrm>
            <a:off x="7526839" y="435457"/>
            <a:ext cx="2053323" cy="1835962"/>
            <a:chOff x="651773" y="1012050"/>
            <a:chExt cx="2053323" cy="1835962"/>
          </a:xfrm>
        </p:grpSpPr>
        <p:cxnSp>
          <p:nvCxnSpPr>
            <p:cNvPr id="25" name="Straight Arrow Connector 48">
              <a:extLst>
                <a:ext uri="{FF2B5EF4-FFF2-40B4-BE49-F238E27FC236}">
                  <a16:creationId xmlns:a16="http://schemas.microsoft.com/office/drawing/2014/main" id="{3A38CA21-8256-4DA0-8359-5D019766E4AF}"/>
                </a:ext>
              </a:extLst>
            </p:cNvPr>
            <p:cNvCxnSpPr/>
            <p:nvPr/>
          </p:nvCxnSpPr>
          <p:spPr>
            <a:xfrm flipV="1">
              <a:off x="1521481" y="1066800"/>
              <a:ext cx="0" cy="990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9">
              <a:extLst>
                <a:ext uri="{FF2B5EF4-FFF2-40B4-BE49-F238E27FC236}">
                  <a16:creationId xmlns:a16="http://schemas.microsoft.com/office/drawing/2014/main" id="{72D861A5-FF98-4ACF-9F30-860C8F464247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81" y="2133600"/>
              <a:ext cx="1221719" cy="3048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0">
              <a:extLst>
                <a:ext uri="{FF2B5EF4-FFF2-40B4-BE49-F238E27FC236}">
                  <a16:creationId xmlns:a16="http://schemas.microsoft.com/office/drawing/2014/main" id="{473A10E5-908B-41E1-9399-374335214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353" y="2187482"/>
              <a:ext cx="495246" cy="582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51">
              <a:extLst>
                <a:ext uri="{FF2B5EF4-FFF2-40B4-BE49-F238E27FC236}">
                  <a16:creationId xmlns:a16="http://schemas.microsoft.com/office/drawing/2014/main" id="{D8E26398-9DE9-4230-9C82-1BA0D4158BD4}"/>
                </a:ext>
              </a:extLst>
            </p:cNvPr>
            <p:cNvSpPr/>
            <p:nvPr/>
          </p:nvSpPr>
          <p:spPr>
            <a:xfrm>
              <a:off x="1445281" y="2057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52">
              <a:extLst>
                <a:ext uri="{FF2B5EF4-FFF2-40B4-BE49-F238E27FC236}">
                  <a16:creationId xmlns:a16="http://schemas.microsoft.com/office/drawing/2014/main" id="{A1C14DE4-2AA5-4E16-8B3C-00A0CEF42EFC}"/>
                </a:ext>
              </a:extLst>
            </p:cNvPr>
            <p:cNvSpPr txBox="1"/>
            <p:nvPr/>
          </p:nvSpPr>
          <p:spPr>
            <a:xfrm>
              <a:off x="2324101" y="1978793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856A77CC-E164-4CD3-A8CE-FE8789B673DC}"/>
                </a:ext>
              </a:extLst>
            </p:cNvPr>
            <p:cNvSpPr txBox="1"/>
            <p:nvPr/>
          </p:nvSpPr>
          <p:spPr>
            <a:xfrm>
              <a:off x="1134273" y="101205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31" name="TextBox 54">
              <a:extLst>
                <a:ext uri="{FF2B5EF4-FFF2-40B4-BE49-F238E27FC236}">
                  <a16:creationId xmlns:a16="http://schemas.microsoft.com/office/drawing/2014/main" id="{3A847FE3-C359-4E1B-A555-79685097D0D0}"/>
                </a:ext>
              </a:extLst>
            </p:cNvPr>
            <p:cNvSpPr txBox="1"/>
            <p:nvPr/>
          </p:nvSpPr>
          <p:spPr>
            <a:xfrm>
              <a:off x="651773" y="247868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Z</a:t>
              </a:r>
            </a:p>
          </p:txBody>
        </p:sp>
      </p:grpSp>
      <p:grpSp>
        <p:nvGrpSpPr>
          <p:cNvPr id="32" name="Group 57">
            <a:extLst>
              <a:ext uri="{FF2B5EF4-FFF2-40B4-BE49-F238E27FC236}">
                <a16:creationId xmlns:a16="http://schemas.microsoft.com/office/drawing/2014/main" id="{5CD65385-AFCA-477A-85FE-B3D84BE8638A}"/>
              </a:ext>
            </a:extLst>
          </p:cNvPr>
          <p:cNvGrpSpPr/>
          <p:nvPr/>
        </p:nvGrpSpPr>
        <p:grpSpPr>
          <a:xfrm>
            <a:off x="2842855" y="3436401"/>
            <a:ext cx="2053323" cy="1835962"/>
            <a:chOff x="651773" y="1012050"/>
            <a:chExt cx="2053323" cy="1835962"/>
          </a:xfrm>
        </p:grpSpPr>
        <p:cxnSp>
          <p:nvCxnSpPr>
            <p:cNvPr id="33" name="Straight Arrow Connector 58">
              <a:extLst>
                <a:ext uri="{FF2B5EF4-FFF2-40B4-BE49-F238E27FC236}">
                  <a16:creationId xmlns:a16="http://schemas.microsoft.com/office/drawing/2014/main" id="{8FE03E1C-6099-4220-B4C9-3393ECD893D2}"/>
                </a:ext>
              </a:extLst>
            </p:cNvPr>
            <p:cNvCxnSpPr/>
            <p:nvPr/>
          </p:nvCxnSpPr>
          <p:spPr>
            <a:xfrm flipV="1">
              <a:off x="1521481" y="1066800"/>
              <a:ext cx="0" cy="990600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59">
              <a:extLst>
                <a:ext uri="{FF2B5EF4-FFF2-40B4-BE49-F238E27FC236}">
                  <a16:creationId xmlns:a16="http://schemas.microsoft.com/office/drawing/2014/main" id="{9A73CB10-03F2-4570-B7C9-30E1215FE621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81" y="2133600"/>
              <a:ext cx="1221719" cy="304800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60">
              <a:extLst>
                <a:ext uri="{FF2B5EF4-FFF2-40B4-BE49-F238E27FC236}">
                  <a16:creationId xmlns:a16="http://schemas.microsoft.com/office/drawing/2014/main" id="{BB375E45-4C91-4C7C-95BF-47DC9E4DC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353" y="2187482"/>
              <a:ext cx="495246" cy="582397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61">
              <a:extLst>
                <a:ext uri="{FF2B5EF4-FFF2-40B4-BE49-F238E27FC236}">
                  <a16:creationId xmlns:a16="http://schemas.microsoft.com/office/drawing/2014/main" id="{63D4E588-8CBA-4703-AC89-440EB7F61659}"/>
                </a:ext>
              </a:extLst>
            </p:cNvPr>
            <p:cNvSpPr/>
            <p:nvPr/>
          </p:nvSpPr>
          <p:spPr>
            <a:xfrm>
              <a:off x="1445281" y="2057400"/>
              <a:ext cx="152400" cy="152400"/>
            </a:xfrm>
            <a:prstGeom prst="ellipse">
              <a:avLst/>
            </a:prstGeom>
            <a:solidFill>
              <a:srgbClr val="00C000"/>
            </a:solidFill>
            <a:ln>
              <a:solidFill>
                <a:srgbClr val="00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TextBox 62">
              <a:extLst>
                <a:ext uri="{FF2B5EF4-FFF2-40B4-BE49-F238E27FC236}">
                  <a16:creationId xmlns:a16="http://schemas.microsoft.com/office/drawing/2014/main" id="{B1535BE9-437F-46B4-8851-B9F6BBBBCF74}"/>
                </a:ext>
              </a:extLst>
            </p:cNvPr>
            <p:cNvSpPr txBox="1"/>
            <p:nvPr/>
          </p:nvSpPr>
          <p:spPr>
            <a:xfrm>
              <a:off x="2324101" y="1978793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X</a:t>
              </a:r>
            </a:p>
          </p:txBody>
        </p:sp>
        <p:sp>
          <p:nvSpPr>
            <p:cNvPr id="38" name="TextBox 63">
              <a:extLst>
                <a:ext uri="{FF2B5EF4-FFF2-40B4-BE49-F238E27FC236}">
                  <a16:creationId xmlns:a16="http://schemas.microsoft.com/office/drawing/2014/main" id="{7BD8BB04-E9F3-412B-B1FD-B324717D4C1C}"/>
                </a:ext>
              </a:extLst>
            </p:cNvPr>
            <p:cNvSpPr txBox="1"/>
            <p:nvPr/>
          </p:nvSpPr>
          <p:spPr>
            <a:xfrm>
              <a:off x="1134273" y="101205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Y</a:t>
              </a:r>
            </a:p>
          </p:txBody>
        </p:sp>
        <p:sp>
          <p:nvSpPr>
            <p:cNvPr id="39" name="TextBox 64">
              <a:extLst>
                <a:ext uri="{FF2B5EF4-FFF2-40B4-BE49-F238E27FC236}">
                  <a16:creationId xmlns:a16="http://schemas.microsoft.com/office/drawing/2014/main" id="{8ADE6E69-A0DB-4352-8BE9-C87F97AA965B}"/>
                </a:ext>
              </a:extLst>
            </p:cNvPr>
            <p:cNvSpPr txBox="1"/>
            <p:nvPr/>
          </p:nvSpPr>
          <p:spPr>
            <a:xfrm>
              <a:off x="651773" y="247868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Z</a:t>
              </a:r>
            </a:p>
          </p:txBody>
        </p:sp>
      </p:grpSp>
      <p:cxnSp>
        <p:nvCxnSpPr>
          <p:cNvPr id="40" name="Connector: Curved 65">
            <a:extLst>
              <a:ext uri="{FF2B5EF4-FFF2-40B4-BE49-F238E27FC236}">
                <a16:creationId xmlns:a16="http://schemas.microsoft.com/office/drawing/2014/main" id="{C1EFD454-960A-4371-BA06-086CF6E07A8D}"/>
              </a:ext>
            </a:extLst>
          </p:cNvPr>
          <p:cNvCxnSpPr>
            <a:cxnSpLocks/>
          </p:cNvCxnSpPr>
          <p:nvPr/>
        </p:nvCxnSpPr>
        <p:spPr>
          <a:xfrm flipV="1">
            <a:off x="4508968" y="2213287"/>
            <a:ext cx="4029666" cy="3042384"/>
          </a:xfrm>
          <a:prstGeom prst="curvedConnector2">
            <a:avLst/>
          </a:prstGeom>
          <a:ln w="57150">
            <a:solidFill>
              <a:srgbClr val="000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F9EB1B-EDFB-0EAE-39D1-1928E286FCB3}"/>
              </a:ext>
            </a:extLst>
          </p:cNvPr>
          <p:cNvSpPr txBox="1"/>
          <p:nvPr/>
        </p:nvSpPr>
        <p:spPr>
          <a:xfrm>
            <a:off x="9580162" y="2207857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Active</a:t>
            </a:r>
            <a:r>
              <a:rPr lang="es-ES"/>
              <a:t> </a:t>
            </a:r>
            <a:r>
              <a:rPr lang="es-ES" err="1"/>
              <a:t>marker</a:t>
            </a:r>
            <a:r>
              <a:rPr lang="es-ES"/>
              <a:t> </a:t>
            </a:r>
            <a:r>
              <a:rPr lang="es-ES" err="1"/>
              <a:t>spheres</a:t>
            </a:r>
            <a:endParaRPr lang="es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59BB7-5637-2646-A913-3584D1D467C3}"/>
              </a:ext>
            </a:extLst>
          </p:cNvPr>
          <p:cNvSpPr txBox="1"/>
          <p:nvPr/>
        </p:nvSpPr>
        <p:spPr>
          <a:xfrm>
            <a:off x="9473556" y="4574819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err="1"/>
              <a:t>Passive</a:t>
            </a:r>
            <a:r>
              <a:rPr lang="es-ES"/>
              <a:t> </a:t>
            </a:r>
            <a:r>
              <a:rPr lang="es-ES" err="1"/>
              <a:t>marker</a:t>
            </a:r>
            <a:r>
              <a:rPr lang="es-ES"/>
              <a:t> </a:t>
            </a:r>
            <a:r>
              <a:rPr lang="es-ES" err="1"/>
              <a:t>spheres</a:t>
            </a:r>
            <a:endParaRPr lang="es-E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E14BD6E8-15A1-0F1C-8B3C-75A9865E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5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5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ownload Blank Face Silhouette Clipart - Side View Face Clipart - Full Size  PNG Image - PNGkit">
            <a:extLst>
              <a:ext uri="{FF2B5EF4-FFF2-40B4-BE49-F238E27FC236}">
                <a16:creationId xmlns:a16="http://schemas.microsoft.com/office/drawing/2014/main" id="{EA157720-0E87-4807-E13C-D492E34A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3696" y="3800979"/>
            <a:ext cx="2223288" cy="30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9FAD9-80C6-1D63-7B4F-E2CA43154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9049" r="56562" b="3102"/>
          <a:stretch/>
        </p:blipFill>
        <p:spPr>
          <a:xfrm>
            <a:off x="9118260" y="2577189"/>
            <a:ext cx="3073740" cy="1871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456A6B-6F54-20AC-5376-3DFC3C35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93" t="7610" r="1975" b="3101"/>
          <a:stretch/>
        </p:blipFill>
        <p:spPr>
          <a:xfrm>
            <a:off x="9118260" y="4991266"/>
            <a:ext cx="3073740" cy="187105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98F6DCE9-0A48-47ED-B909-907D05818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8" y="1181437"/>
            <a:ext cx="3004619" cy="907277"/>
          </a:xfrm>
          <a:prstGeom prst="rect">
            <a:avLst/>
          </a:prstGeo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427EDD74-2C46-4529-BA18-B8D6BE804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28" y="3745883"/>
            <a:ext cx="2070567" cy="1509789"/>
          </a:xfrm>
          <a:prstGeom prst="rect">
            <a:avLst/>
          </a:prstGeom>
        </p:spPr>
      </p:pic>
      <p:grpSp>
        <p:nvGrpSpPr>
          <p:cNvPr id="11" name="Group 76">
            <a:extLst>
              <a:ext uri="{FF2B5EF4-FFF2-40B4-BE49-F238E27FC236}">
                <a16:creationId xmlns:a16="http://schemas.microsoft.com/office/drawing/2014/main" id="{52357795-B794-401C-A756-87A4477EF346}"/>
              </a:ext>
            </a:extLst>
          </p:cNvPr>
          <p:cNvGrpSpPr/>
          <p:nvPr/>
        </p:nvGrpSpPr>
        <p:grpSpPr>
          <a:xfrm>
            <a:off x="815195" y="1078436"/>
            <a:ext cx="3669478" cy="1961502"/>
            <a:chOff x="457200" y="927633"/>
            <a:chExt cx="3669478" cy="1961502"/>
          </a:xfrm>
        </p:grpSpPr>
        <p:sp>
          <p:nvSpPr>
            <p:cNvPr id="12" name="36 Rectángulo">
              <a:extLst>
                <a:ext uri="{FF2B5EF4-FFF2-40B4-BE49-F238E27FC236}">
                  <a16:creationId xmlns:a16="http://schemas.microsoft.com/office/drawing/2014/main" id="{D0EC552E-D144-43C4-A1A8-E6EA01F0E54D}"/>
                </a:ext>
              </a:extLst>
            </p:cNvPr>
            <p:cNvSpPr/>
            <p:nvPr/>
          </p:nvSpPr>
          <p:spPr>
            <a:xfrm>
              <a:off x="457200" y="1379346"/>
              <a:ext cx="1771815" cy="15097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3" name="37 Elipse">
              <a:extLst>
                <a:ext uri="{FF2B5EF4-FFF2-40B4-BE49-F238E27FC236}">
                  <a16:creationId xmlns:a16="http://schemas.microsoft.com/office/drawing/2014/main" id="{BCEF8A8F-2EC8-4355-8C14-C38932631D85}"/>
                </a:ext>
              </a:extLst>
            </p:cNvPr>
            <p:cNvSpPr/>
            <p:nvPr/>
          </p:nvSpPr>
          <p:spPr>
            <a:xfrm>
              <a:off x="1269682" y="238138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4" name="37 Elipse">
              <a:extLst>
                <a:ext uri="{FF2B5EF4-FFF2-40B4-BE49-F238E27FC236}">
                  <a16:creationId xmlns:a16="http://schemas.microsoft.com/office/drawing/2014/main" id="{BA22CB15-6037-4750-864B-ECBF4A380EEF}"/>
                </a:ext>
              </a:extLst>
            </p:cNvPr>
            <p:cNvSpPr/>
            <p:nvPr/>
          </p:nvSpPr>
          <p:spPr>
            <a:xfrm>
              <a:off x="1298835" y="1904444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5" name="37 Elipse">
              <a:extLst>
                <a:ext uri="{FF2B5EF4-FFF2-40B4-BE49-F238E27FC236}">
                  <a16:creationId xmlns:a16="http://schemas.microsoft.com/office/drawing/2014/main" id="{3D44440F-18C0-4891-91BC-A05EFC665EFD}"/>
                </a:ext>
              </a:extLst>
            </p:cNvPr>
            <p:cNvSpPr/>
            <p:nvPr/>
          </p:nvSpPr>
          <p:spPr>
            <a:xfrm>
              <a:off x="1666191" y="216649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6" name="37 Elipse">
              <a:extLst>
                <a:ext uri="{FF2B5EF4-FFF2-40B4-BE49-F238E27FC236}">
                  <a16:creationId xmlns:a16="http://schemas.microsoft.com/office/drawing/2014/main" id="{AB9333D3-42D2-4221-8442-2B693A5A1B18}"/>
                </a:ext>
              </a:extLst>
            </p:cNvPr>
            <p:cNvSpPr/>
            <p:nvPr/>
          </p:nvSpPr>
          <p:spPr>
            <a:xfrm>
              <a:off x="947793" y="210647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7" name="36 Rectángulo">
              <a:extLst>
                <a:ext uri="{FF2B5EF4-FFF2-40B4-BE49-F238E27FC236}">
                  <a16:creationId xmlns:a16="http://schemas.microsoft.com/office/drawing/2014/main" id="{ACA421E4-2E29-422F-BC40-974217C89528}"/>
                </a:ext>
              </a:extLst>
            </p:cNvPr>
            <p:cNvSpPr/>
            <p:nvPr/>
          </p:nvSpPr>
          <p:spPr>
            <a:xfrm>
              <a:off x="2354863" y="1379346"/>
              <a:ext cx="1771815" cy="15097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8" name="CuadroTexto 49">
              <a:extLst>
                <a:ext uri="{FF2B5EF4-FFF2-40B4-BE49-F238E27FC236}">
                  <a16:creationId xmlns:a16="http://schemas.microsoft.com/office/drawing/2014/main" id="{9CC27A8F-2A9B-427A-9AE2-63DDAA37055D}"/>
                </a:ext>
              </a:extLst>
            </p:cNvPr>
            <p:cNvSpPr txBox="1"/>
            <p:nvPr/>
          </p:nvSpPr>
          <p:spPr>
            <a:xfrm>
              <a:off x="668667" y="927647"/>
              <a:ext cx="13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/>
                <a:t>Cam. 1</a:t>
              </a:r>
            </a:p>
          </p:txBody>
        </p:sp>
        <p:sp>
          <p:nvSpPr>
            <p:cNvPr id="19" name="CuadroTexto 49">
              <a:extLst>
                <a:ext uri="{FF2B5EF4-FFF2-40B4-BE49-F238E27FC236}">
                  <a16:creationId xmlns:a16="http://schemas.microsoft.com/office/drawing/2014/main" id="{CA0BF21A-AC5A-4C99-AB76-85800232A3D2}"/>
                </a:ext>
              </a:extLst>
            </p:cNvPr>
            <p:cNvSpPr txBox="1"/>
            <p:nvPr/>
          </p:nvSpPr>
          <p:spPr>
            <a:xfrm>
              <a:off x="2560444" y="927633"/>
              <a:ext cx="1360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/>
                <a:t>Cam. 2</a:t>
              </a:r>
            </a:p>
          </p:txBody>
        </p:sp>
        <p:sp>
          <p:nvSpPr>
            <p:cNvPr id="20" name="37 Elipse">
              <a:extLst>
                <a:ext uri="{FF2B5EF4-FFF2-40B4-BE49-F238E27FC236}">
                  <a16:creationId xmlns:a16="http://schemas.microsoft.com/office/drawing/2014/main" id="{FBB7B794-DB7E-403B-B033-ADB76190E525}"/>
                </a:ext>
              </a:extLst>
            </p:cNvPr>
            <p:cNvSpPr/>
            <p:nvPr/>
          </p:nvSpPr>
          <p:spPr>
            <a:xfrm>
              <a:off x="3136487" y="2381386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1" name="37 Elipse">
              <a:extLst>
                <a:ext uri="{FF2B5EF4-FFF2-40B4-BE49-F238E27FC236}">
                  <a16:creationId xmlns:a16="http://schemas.microsoft.com/office/drawing/2014/main" id="{65372DD5-F607-4D9D-B10F-6F3F3E73B0FF}"/>
                </a:ext>
              </a:extLst>
            </p:cNvPr>
            <p:cNvSpPr/>
            <p:nvPr/>
          </p:nvSpPr>
          <p:spPr>
            <a:xfrm>
              <a:off x="3129430" y="1830288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2" name="37 Elipse">
              <a:extLst>
                <a:ext uri="{FF2B5EF4-FFF2-40B4-BE49-F238E27FC236}">
                  <a16:creationId xmlns:a16="http://schemas.microsoft.com/office/drawing/2014/main" id="{E0BE1938-85F7-4D6E-BFE5-5893284142F3}"/>
                </a:ext>
              </a:extLst>
            </p:cNvPr>
            <p:cNvSpPr/>
            <p:nvPr/>
          </p:nvSpPr>
          <p:spPr>
            <a:xfrm>
              <a:off x="3568712" y="218196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3" name="37 Elipse">
              <a:extLst>
                <a:ext uri="{FF2B5EF4-FFF2-40B4-BE49-F238E27FC236}">
                  <a16:creationId xmlns:a16="http://schemas.microsoft.com/office/drawing/2014/main" id="{98BA1F60-AE64-4B69-B03A-BE36E414141D}"/>
                </a:ext>
              </a:extLst>
            </p:cNvPr>
            <p:cNvSpPr/>
            <p:nvPr/>
          </p:nvSpPr>
          <p:spPr>
            <a:xfrm>
              <a:off x="2810859" y="2150339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29B425AD-7057-49FC-8F73-56FEEC957A45}"/>
              </a:ext>
            </a:extLst>
          </p:cNvPr>
          <p:cNvGrpSpPr/>
          <p:nvPr/>
        </p:nvGrpSpPr>
        <p:grpSpPr>
          <a:xfrm>
            <a:off x="7526839" y="435457"/>
            <a:ext cx="2053323" cy="1835962"/>
            <a:chOff x="651773" y="1012050"/>
            <a:chExt cx="2053323" cy="1835962"/>
          </a:xfrm>
        </p:grpSpPr>
        <p:cxnSp>
          <p:nvCxnSpPr>
            <p:cNvPr id="25" name="Straight Arrow Connector 48">
              <a:extLst>
                <a:ext uri="{FF2B5EF4-FFF2-40B4-BE49-F238E27FC236}">
                  <a16:creationId xmlns:a16="http://schemas.microsoft.com/office/drawing/2014/main" id="{3A38CA21-8256-4DA0-8359-5D019766E4AF}"/>
                </a:ext>
              </a:extLst>
            </p:cNvPr>
            <p:cNvCxnSpPr/>
            <p:nvPr/>
          </p:nvCxnSpPr>
          <p:spPr>
            <a:xfrm flipV="1">
              <a:off x="1521481" y="1066800"/>
              <a:ext cx="0" cy="990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9">
              <a:extLst>
                <a:ext uri="{FF2B5EF4-FFF2-40B4-BE49-F238E27FC236}">
                  <a16:creationId xmlns:a16="http://schemas.microsoft.com/office/drawing/2014/main" id="{72D861A5-FF98-4ACF-9F30-860C8F464247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81" y="2133600"/>
              <a:ext cx="1221719" cy="3048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50">
              <a:extLst>
                <a:ext uri="{FF2B5EF4-FFF2-40B4-BE49-F238E27FC236}">
                  <a16:creationId xmlns:a16="http://schemas.microsoft.com/office/drawing/2014/main" id="{473A10E5-908B-41E1-9399-374335214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353" y="2187482"/>
              <a:ext cx="495246" cy="582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51">
              <a:extLst>
                <a:ext uri="{FF2B5EF4-FFF2-40B4-BE49-F238E27FC236}">
                  <a16:creationId xmlns:a16="http://schemas.microsoft.com/office/drawing/2014/main" id="{D8E26398-9DE9-4230-9C82-1BA0D4158BD4}"/>
                </a:ext>
              </a:extLst>
            </p:cNvPr>
            <p:cNvSpPr/>
            <p:nvPr/>
          </p:nvSpPr>
          <p:spPr>
            <a:xfrm>
              <a:off x="1445281" y="2057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52">
              <a:extLst>
                <a:ext uri="{FF2B5EF4-FFF2-40B4-BE49-F238E27FC236}">
                  <a16:creationId xmlns:a16="http://schemas.microsoft.com/office/drawing/2014/main" id="{A1C14DE4-2AA5-4E16-8B3C-00A0CEF42EFC}"/>
                </a:ext>
              </a:extLst>
            </p:cNvPr>
            <p:cNvSpPr txBox="1"/>
            <p:nvPr/>
          </p:nvSpPr>
          <p:spPr>
            <a:xfrm>
              <a:off x="2324101" y="1978793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856A77CC-E164-4CD3-A8CE-FE8789B673DC}"/>
                </a:ext>
              </a:extLst>
            </p:cNvPr>
            <p:cNvSpPr txBox="1"/>
            <p:nvPr/>
          </p:nvSpPr>
          <p:spPr>
            <a:xfrm>
              <a:off x="1134273" y="101205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31" name="TextBox 54">
              <a:extLst>
                <a:ext uri="{FF2B5EF4-FFF2-40B4-BE49-F238E27FC236}">
                  <a16:creationId xmlns:a16="http://schemas.microsoft.com/office/drawing/2014/main" id="{3A847FE3-C359-4E1B-A555-79685097D0D0}"/>
                </a:ext>
              </a:extLst>
            </p:cNvPr>
            <p:cNvSpPr txBox="1"/>
            <p:nvPr/>
          </p:nvSpPr>
          <p:spPr>
            <a:xfrm>
              <a:off x="651773" y="247868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Z</a:t>
              </a:r>
            </a:p>
          </p:txBody>
        </p:sp>
      </p:grpSp>
      <p:grpSp>
        <p:nvGrpSpPr>
          <p:cNvPr id="32" name="Group 57">
            <a:extLst>
              <a:ext uri="{FF2B5EF4-FFF2-40B4-BE49-F238E27FC236}">
                <a16:creationId xmlns:a16="http://schemas.microsoft.com/office/drawing/2014/main" id="{5CD65385-AFCA-477A-85FE-B3D84BE8638A}"/>
              </a:ext>
            </a:extLst>
          </p:cNvPr>
          <p:cNvGrpSpPr/>
          <p:nvPr/>
        </p:nvGrpSpPr>
        <p:grpSpPr>
          <a:xfrm>
            <a:off x="2842855" y="3436401"/>
            <a:ext cx="2053323" cy="1835962"/>
            <a:chOff x="651773" y="1012050"/>
            <a:chExt cx="2053323" cy="1835962"/>
          </a:xfrm>
        </p:grpSpPr>
        <p:cxnSp>
          <p:nvCxnSpPr>
            <p:cNvPr id="33" name="Straight Arrow Connector 58">
              <a:extLst>
                <a:ext uri="{FF2B5EF4-FFF2-40B4-BE49-F238E27FC236}">
                  <a16:creationId xmlns:a16="http://schemas.microsoft.com/office/drawing/2014/main" id="{8FE03E1C-6099-4220-B4C9-3393ECD893D2}"/>
                </a:ext>
              </a:extLst>
            </p:cNvPr>
            <p:cNvCxnSpPr/>
            <p:nvPr/>
          </p:nvCxnSpPr>
          <p:spPr>
            <a:xfrm flipV="1">
              <a:off x="1521481" y="1066800"/>
              <a:ext cx="0" cy="990600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59">
              <a:extLst>
                <a:ext uri="{FF2B5EF4-FFF2-40B4-BE49-F238E27FC236}">
                  <a16:creationId xmlns:a16="http://schemas.microsoft.com/office/drawing/2014/main" id="{9A73CB10-03F2-4570-B7C9-30E1215FE621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81" y="2133600"/>
              <a:ext cx="1221719" cy="304800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60">
              <a:extLst>
                <a:ext uri="{FF2B5EF4-FFF2-40B4-BE49-F238E27FC236}">
                  <a16:creationId xmlns:a16="http://schemas.microsoft.com/office/drawing/2014/main" id="{BB375E45-4C91-4C7C-95BF-47DC9E4DC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353" y="2187482"/>
              <a:ext cx="495246" cy="582397"/>
            </a:xfrm>
            <a:prstGeom prst="straightConnector1">
              <a:avLst/>
            </a:prstGeom>
            <a:solidFill>
              <a:srgbClr val="00C000"/>
            </a:solidFill>
            <a:ln w="57150">
              <a:solidFill>
                <a:srgbClr val="00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61">
              <a:extLst>
                <a:ext uri="{FF2B5EF4-FFF2-40B4-BE49-F238E27FC236}">
                  <a16:creationId xmlns:a16="http://schemas.microsoft.com/office/drawing/2014/main" id="{63D4E588-8CBA-4703-AC89-440EB7F61659}"/>
                </a:ext>
              </a:extLst>
            </p:cNvPr>
            <p:cNvSpPr/>
            <p:nvPr/>
          </p:nvSpPr>
          <p:spPr>
            <a:xfrm>
              <a:off x="1445281" y="2057400"/>
              <a:ext cx="152400" cy="152400"/>
            </a:xfrm>
            <a:prstGeom prst="ellipse">
              <a:avLst/>
            </a:prstGeom>
            <a:solidFill>
              <a:srgbClr val="00C000"/>
            </a:solidFill>
            <a:ln>
              <a:solidFill>
                <a:srgbClr val="00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TextBox 62">
              <a:extLst>
                <a:ext uri="{FF2B5EF4-FFF2-40B4-BE49-F238E27FC236}">
                  <a16:creationId xmlns:a16="http://schemas.microsoft.com/office/drawing/2014/main" id="{B1535BE9-437F-46B4-8851-B9F6BBBBCF74}"/>
                </a:ext>
              </a:extLst>
            </p:cNvPr>
            <p:cNvSpPr txBox="1"/>
            <p:nvPr/>
          </p:nvSpPr>
          <p:spPr>
            <a:xfrm>
              <a:off x="2324101" y="1978793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X</a:t>
              </a:r>
            </a:p>
          </p:txBody>
        </p:sp>
        <p:sp>
          <p:nvSpPr>
            <p:cNvPr id="38" name="TextBox 63">
              <a:extLst>
                <a:ext uri="{FF2B5EF4-FFF2-40B4-BE49-F238E27FC236}">
                  <a16:creationId xmlns:a16="http://schemas.microsoft.com/office/drawing/2014/main" id="{7BD8BB04-E9F3-412B-B1FD-B324717D4C1C}"/>
                </a:ext>
              </a:extLst>
            </p:cNvPr>
            <p:cNvSpPr txBox="1"/>
            <p:nvPr/>
          </p:nvSpPr>
          <p:spPr>
            <a:xfrm>
              <a:off x="1134273" y="101205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Y</a:t>
              </a:r>
            </a:p>
          </p:txBody>
        </p:sp>
        <p:sp>
          <p:nvSpPr>
            <p:cNvPr id="39" name="TextBox 64">
              <a:extLst>
                <a:ext uri="{FF2B5EF4-FFF2-40B4-BE49-F238E27FC236}">
                  <a16:creationId xmlns:a16="http://schemas.microsoft.com/office/drawing/2014/main" id="{8ADE6E69-A0DB-4352-8BE9-C87F97AA965B}"/>
                </a:ext>
              </a:extLst>
            </p:cNvPr>
            <p:cNvSpPr txBox="1"/>
            <p:nvPr/>
          </p:nvSpPr>
          <p:spPr>
            <a:xfrm>
              <a:off x="651773" y="247868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00C000"/>
                  </a:solidFill>
                </a:rPr>
                <a:t>Z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7F9EB1B-EDFB-0EAE-39D1-1928E286FCB3}"/>
              </a:ext>
            </a:extLst>
          </p:cNvPr>
          <p:cNvSpPr txBox="1"/>
          <p:nvPr/>
        </p:nvSpPr>
        <p:spPr>
          <a:xfrm>
            <a:off x="9580162" y="2207857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Active</a:t>
            </a:r>
            <a:r>
              <a:rPr lang="es-ES"/>
              <a:t> </a:t>
            </a:r>
            <a:r>
              <a:rPr lang="es-ES" err="1"/>
              <a:t>marker</a:t>
            </a:r>
            <a:r>
              <a:rPr lang="es-ES"/>
              <a:t> </a:t>
            </a:r>
            <a:r>
              <a:rPr lang="es-ES" err="1"/>
              <a:t>spheres</a:t>
            </a:r>
            <a:endParaRPr lang="es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59BB7-5637-2646-A913-3584D1D467C3}"/>
              </a:ext>
            </a:extLst>
          </p:cNvPr>
          <p:cNvSpPr txBox="1"/>
          <p:nvPr/>
        </p:nvSpPr>
        <p:spPr>
          <a:xfrm>
            <a:off x="9473556" y="4574819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err="1"/>
              <a:t>Passive</a:t>
            </a:r>
            <a:r>
              <a:rPr lang="es-ES"/>
              <a:t> </a:t>
            </a:r>
            <a:r>
              <a:rPr lang="es-ES" err="1"/>
              <a:t>marker</a:t>
            </a:r>
            <a:r>
              <a:rPr lang="es-ES"/>
              <a:t> </a:t>
            </a:r>
            <a:r>
              <a:rPr lang="es-ES" err="1"/>
              <a:t>spheres</a:t>
            </a:r>
            <a:endParaRPr lang="es-ES"/>
          </a:p>
        </p:txBody>
      </p:sp>
      <p:pic>
        <p:nvPicPr>
          <p:cNvPr id="3076" name="Picture 4" descr="SAFhandle™ Performance + Safety">
            <a:extLst>
              <a:ext uri="{FF2B5EF4-FFF2-40B4-BE49-F238E27FC236}">
                <a16:creationId xmlns:a16="http://schemas.microsoft.com/office/drawing/2014/main" id="{E2F78C24-8B15-A53F-6187-582A6EDB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09" y="2698370"/>
            <a:ext cx="1576621" cy="14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racking Systems">
            <a:extLst>
              <a:ext uri="{FF2B5EF4-FFF2-40B4-BE49-F238E27FC236}">
                <a16:creationId xmlns:a16="http://schemas.microsoft.com/office/drawing/2014/main" id="{0F633E84-D52C-7163-1A57-93A48EB1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32" y="2346142"/>
            <a:ext cx="1086551" cy="12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784F09A-D4BB-F6A8-4E2A-EF197D7B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systems:IR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25 -3.7037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 0.067 C -0.049 0.081 -0.054 0.102 -0.054 0.124 C -0.054 0.149 -0.049 0.169 -0.04 0.183 L 0 0.25 E" pathEditMode="relative" ptsTypes="">
                                      <p:cBhvr>
                                        <p:cTn id="30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 0.067 C -0.049 0.081 -0.054 0.102 -0.054 0.124 C -0.054 0.149 -0.049 0.169 -0.04 0.183 L 0 0.25 E" pathEditMode="relative" ptsTypes="">
                                      <p:cBhvr>
                                        <p:cTn id="3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5"/>
          <p:cNvSpPr>
            <a:spLocks noChangeArrowheads="1"/>
          </p:cNvSpPr>
          <p:nvPr/>
        </p:nvSpPr>
        <p:spPr bwMode="auto">
          <a:xfrm rot="2391611">
            <a:off x="2786063" y="2318426"/>
            <a:ext cx="1471612" cy="2016125"/>
          </a:xfrm>
          <a:prstGeom prst="diamond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 rot="19076730">
            <a:off x="8256588" y="2218414"/>
            <a:ext cx="1471612" cy="1944687"/>
          </a:xfrm>
          <a:prstGeom prst="diamond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H="1" flipV="1">
            <a:off x="3863976" y="3010576"/>
            <a:ext cx="2447925" cy="295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V="1">
            <a:off x="5735638" y="3010576"/>
            <a:ext cx="3313112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5951538" y="552993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0"/>
          <p:cNvSpPr>
            <a:spLocks noChangeArrowheads="1"/>
          </p:cNvSpPr>
          <p:nvPr/>
        </p:nvSpPr>
        <p:spPr bwMode="auto">
          <a:xfrm>
            <a:off x="8879470" y="2817231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3790951" y="2899451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2711451" y="4090075"/>
            <a:ext cx="1584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Camera A</a:t>
            </a: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8183564" y="4090075"/>
            <a:ext cx="1584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pitchFamily="34" charset="0"/>
              </a:rPr>
              <a:t>Camera B</a:t>
            </a:r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4367214" y="2937550"/>
            <a:ext cx="3889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Point detected in every camera defines line in 3D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4367214" y="5980788"/>
            <a:ext cx="3889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Line intersection provides 3D position</a:t>
            </a:r>
          </a:p>
        </p:txBody>
      </p:sp>
      <p:sp>
        <p:nvSpPr>
          <p:cNvPr id="45" name="Arc 18"/>
          <p:cNvSpPr>
            <a:spLocks/>
          </p:cNvSpPr>
          <p:nvPr/>
        </p:nvSpPr>
        <p:spPr bwMode="auto">
          <a:xfrm>
            <a:off x="4295775" y="1497688"/>
            <a:ext cx="3816350" cy="1727200"/>
          </a:xfrm>
          <a:custGeom>
            <a:avLst/>
            <a:gdLst>
              <a:gd name="G0" fmla="+- 18229 0 0"/>
              <a:gd name="G1" fmla="+- 21600 0 0"/>
              <a:gd name="G2" fmla="+- 21600 0 0"/>
              <a:gd name="T0" fmla="*/ 0 w 37415"/>
              <a:gd name="T1" fmla="*/ 10013 h 21600"/>
              <a:gd name="T2" fmla="*/ 37415 w 37415"/>
              <a:gd name="T3" fmla="*/ 11678 h 21600"/>
              <a:gd name="T4" fmla="*/ 18229 w 374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15" h="21600" fill="none" extrusionOk="0">
                <a:moveTo>
                  <a:pt x="-1" y="10012"/>
                </a:moveTo>
                <a:cubicBezTo>
                  <a:pt x="3963" y="3777"/>
                  <a:pt x="10839" y="-1"/>
                  <a:pt x="18229" y="0"/>
                </a:cubicBezTo>
                <a:cubicBezTo>
                  <a:pt x="26304" y="0"/>
                  <a:pt x="33705" y="4504"/>
                  <a:pt x="37415" y="11677"/>
                </a:cubicBezTo>
              </a:path>
              <a:path w="37415" h="21600" stroke="0" extrusionOk="0">
                <a:moveTo>
                  <a:pt x="-1" y="10012"/>
                </a:moveTo>
                <a:cubicBezTo>
                  <a:pt x="3963" y="3777"/>
                  <a:pt x="10839" y="-1"/>
                  <a:pt x="18229" y="0"/>
                </a:cubicBezTo>
                <a:cubicBezTo>
                  <a:pt x="26304" y="0"/>
                  <a:pt x="33705" y="4504"/>
                  <a:pt x="37415" y="11677"/>
                </a:cubicBezTo>
                <a:lnTo>
                  <a:pt x="18229" y="21600"/>
                </a:lnTo>
                <a:close/>
              </a:path>
            </a:pathLst>
          </a:custGeom>
          <a:noFill/>
          <a:ln w="76200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4511676" y="1929488"/>
            <a:ext cx="331152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  <a:latin typeface="Arial" pitchFamily="34" charset="0"/>
              </a:rPr>
              <a:t>Known Spatial relation</a:t>
            </a:r>
            <a:r>
              <a:rPr lang="en-US" altLang="en-US">
                <a:solidFill>
                  <a:srgbClr val="000066"/>
                </a:solidFill>
                <a:latin typeface="Arial" pitchFamily="34" charset="0"/>
              </a:rPr>
              <a:t>ship between cameras</a:t>
            </a:r>
            <a:endParaRPr lang="en-US" altLang="en-US" sz="2000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C8AE9-3FFE-61B2-A4FE-4E7CE091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systems:IR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31384B-B509-8B52-2B00-4CF3C3EB510D}"/>
              </a:ext>
            </a:extLst>
          </p:cNvPr>
          <p:cNvGrpSpPr/>
          <p:nvPr/>
        </p:nvGrpSpPr>
        <p:grpSpPr>
          <a:xfrm>
            <a:off x="363059" y="2559993"/>
            <a:ext cx="1771815" cy="1509789"/>
            <a:chOff x="-21403" y="5121833"/>
            <a:chExt cx="1771815" cy="1509789"/>
          </a:xfrm>
        </p:grpSpPr>
        <p:sp>
          <p:nvSpPr>
            <p:cNvPr id="20" name="36 Rectángulo">
              <a:extLst>
                <a:ext uri="{FF2B5EF4-FFF2-40B4-BE49-F238E27FC236}">
                  <a16:creationId xmlns:a16="http://schemas.microsoft.com/office/drawing/2014/main" id="{C3486854-186A-15B7-0DDB-ADB702D9046C}"/>
                </a:ext>
              </a:extLst>
            </p:cNvPr>
            <p:cNvSpPr/>
            <p:nvPr/>
          </p:nvSpPr>
          <p:spPr>
            <a:xfrm>
              <a:off x="-21403" y="5121833"/>
              <a:ext cx="1771815" cy="15097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1" name="37 Elipse">
              <a:extLst>
                <a:ext uri="{FF2B5EF4-FFF2-40B4-BE49-F238E27FC236}">
                  <a16:creationId xmlns:a16="http://schemas.microsoft.com/office/drawing/2014/main" id="{8EFC2122-AFA7-9D6C-9387-13C9EEADA1AD}"/>
                </a:ext>
              </a:extLst>
            </p:cNvPr>
            <p:cNvSpPr/>
            <p:nvPr/>
          </p:nvSpPr>
          <p:spPr>
            <a:xfrm>
              <a:off x="791079" y="612387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2" name="37 Elipse">
              <a:extLst>
                <a:ext uri="{FF2B5EF4-FFF2-40B4-BE49-F238E27FC236}">
                  <a16:creationId xmlns:a16="http://schemas.microsoft.com/office/drawing/2014/main" id="{A2FAE06A-8B2D-3DF3-D1E8-D7BECEACA791}"/>
                </a:ext>
              </a:extLst>
            </p:cNvPr>
            <p:cNvSpPr/>
            <p:nvPr/>
          </p:nvSpPr>
          <p:spPr>
            <a:xfrm>
              <a:off x="820232" y="5646931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3" name="37 Elipse">
              <a:extLst>
                <a:ext uri="{FF2B5EF4-FFF2-40B4-BE49-F238E27FC236}">
                  <a16:creationId xmlns:a16="http://schemas.microsoft.com/office/drawing/2014/main" id="{CB3644DD-C9E8-B87A-B4E7-0C751FD5B386}"/>
                </a:ext>
              </a:extLst>
            </p:cNvPr>
            <p:cNvSpPr/>
            <p:nvPr/>
          </p:nvSpPr>
          <p:spPr>
            <a:xfrm>
              <a:off x="1187588" y="5908980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4" name="37 Elipse">
              <a:extLst>
                <a:ext uri="{FF2B5EF4-FFF2-40B4-BE49-F238E27FC236}">
                  <a16:creationId xmlns:a16="http://schemas.microsoft.com/office/drawing/2014/main" id="{186B5831-1213-A906-0ACD-B723E7FAFEEF}"/>
                </a:ext>
              </a:extLst>
            </p:cNvPr>
            <p:cNvSpPr/>
            <p:nvPr/>
          </p:nvSpPr>
          <p:spPr>
            <a:xfrm>
              <a:off x="469190" y="5848963"/>
              <a:ext cx="88543" cy="9000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</p:grpSp>
      <p:sp>
        <p:nvSpPr>
          <p:cNvPr id="25" name="36 Rectángulo">
            <a:extLst>
              <a:ext uri="{FF2B5EF4-FFF2-40B4-BE49-F238E27FC236}">
                <a16:creationId xmlns:a16="http://schemas.microsoft.com/office/drawing/2014/main" id="{CE925F2E-51FB-304B-563F-9B93DEE8A042}"/>
              </a:ext>
            </a:extLst>
          </p:cNvPr>
          <p:cNvSpPr/>
          <p:nvPr/>
        </p:nvSpPr>
        <p:spPr>
          <a:xfrm>
            <a:off x="10284549" y="2529860"/>
            <a:ext cx="1771815" cy="1509789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8" name="37 Elipse">
            <a:extLst>
              <a:ext uri="{FF2B5EF4-FFF2-40B4-BE49-F238E27FC236}">
                <a16:creationId xmlns:a16="http://schemas.microsoft.com/office/drawing/2014/main" id="{C15032E3-2BCB-AAC4-7B19-2C1A37FC7D1C}"/>
              </a:ext>
            </a:extLst>
          </p:cNvPr>
          <p:cNvSpPr/>
          <p:nvPr/>
        </p:nvSpPr>
        <p:spPr>
          <a:xfrm>
            <a:off x="11066173" y="3531900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9" name="37 Elipse">
            <a:extLst>
              <a:ext uri="{FF2B5EF4-FFF2-40B4-BE49-F238E27FC236}">
                <a16:creationId xmlns:a16="http://schemas.microsoft.com/office/drawing/2014/main" id="{0BA96F8D-56AB-55C3-2F18-A7025701168B}"/>
              </a:ext>
            </a:extLst>
          </p:cNvPr>
          <p:cNvSpPr/>
          <p:nvPr/>
        </p:nvSpPr>
        <p:spPr>
          <a:xfrm>
            <a:off x="11059116" y="2980802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0" name="37 Elipse">
            <a:extLst>
              <a:ext uri="{FF2B5EF4-FFF2-40B4-BE49-F238E27FC236}">
                <a16:creationId xmlns:a16="http://schemas.microsoft.com/office/drawing/2014/main" id="{37CE0ED8-D9DF-6C17-AFE4-22F2832BCC90}"/>
              </a:ext>
            </a:extLst>
          </p:cNvPr>
          <p:cNvSpPr/>
          <p:nvPr/>
        </p:nvSpPr>
        <p:spPr>
          <a:xfrm>
            <a:off x="11498398" y="3332477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1" name="37 Elipse">
            <a:extLst>
              <a:ext uri="{FF2B5EF4-FFF2-40B4-BE49-F238E27FC236}">
                <a16:creationId xmlns:a16="http://schemas.microsoft.com/office/drawing/2014/main" id="{A1FD06E0-4F3F-800C-26DE-922E41EA0A94}"/>
              </a:ext>
            </a:extLst>
          </p:cNvPr>
          <p:cNvSpPr/>
          <p:nvPr/>
        </p:nvSpPr>
        <p:spPr>
          <a:xfrm>
            <a:off x="10740545" y="3300853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32" name="Imagen 5">
            <a:extLst>
              <a:ext uri="{FF2B5EF4-FFF2-40B4-BE49-F238E27FC236}">
                <a16:creationId xmlns:a16="http://schemas.microsoft.com/office/drawing/2014/main" id="{0D26EDB0-0D27-907E-C1E4-B07DA1203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93" y="819962"/>
            <a:ext cx="3004619" cy="907277"/>
          </a:xfrm>
          <a:prstGeom prst="rect">
            <a:avLst/>
          </a:prstGeom>
        </p:spPr>
      </p:pic>
      <p:grpSp>
        <p:nvGrpSpPr>
          <p:cNvPr id="33" name="Group 47">
            <a:extLst>
              <a:ext uri="{FF2B5EF4-FFF2-40B4-BE49-F238E27FC236}">
                <a16:creationId xmlns:a16="http://schemas.microsoft.com/office/drawing/2014/main" id="{1083A8CA-E9F1-703F-6D92-5FA2AC855724}"/>
              </a:ext>
            </a:extLst>
          </p:cNvPr>
          <p:cNvGrpSpPr/>
          <p:nvPr/>
        </p:nvGrpSpPr>
        <p:grpSpPr>
          <a:xfrm>
            <a:off x="5441243" y="26408"/>
            <a:ext cx="2053323" cy="1835962"/>
            <a:chOff x="651773" y="1012050"/>
            <a:chExt cx="2053323" cy="1835962"/>
          </a:xfrm>
        </p:grpSpPr>
        <p:cxnSp>
          <p:nvCxnSpPr>
            <p:cNvPr id="47" name="Straight Arrow Connector 48">
              <a:extLst>
                <a:ext uri="{FF2B5EF4-FFF2-40B4-BE49-F238E27FC236}">
                  <a16:creationId xmlns:a16="http://schemas.microsoft.com/office/drawing/2014/main" id="{615E539B-4954-4755-15DD-C33A4AD230BF}"/>
                </a:ext>
              </a:extLst>
            </p:cNvPr>
            <p:cNvCxnSpPr/>
            <p:nvPr/>
          </p:nvCxnSpPr>
          <p:spPr>
            <a:xfrm flipV="1">
              <a:off x="1521481" y="1066800"/>
              <a:ext cx="0" cy="990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9">
              <a:extLst>
                <a:ext uri="{FF2B5EF4-FFF2-40B4-BE49-F238E27FC236}">
                  <a16:creationId xmlns:a16="http://schemas.microsoft.com/office/drawing/2014/main" id="{E0A16DB5-9898-151A-FE92-CC1FCD9A27D4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81" y="2133600"/>
              <a:ext cx="1221719" cy="3048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50">
              <a:extLst>
                <a:ext uri="{FF2B5EF4-FFF2-40B4-BE49-F238E27FC236}">
                  <a16:creationId xmlns:a16="http://schemas.microsoft.com/office/drawing/2014/main" id="{5FE2DA53-F9EF-2531-BD5F-622AA9EA1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353" y="2187482"/>
              <a:ext cx="495246" cy="582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329C3F5A-FD93-F9D8-1AFE-A23AD672DC09}"/>
                </a:ext>
              </a:extLst>
            </p:cNvPr>
            <p:cNvSpPr/>
            <p:nvPr/>
          </p:nvSpPr>
          <p:spPr>
            <a:xfrm>
              <a:off x="1445281" y="2057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TextBox 52">
              <a:extLst>
                <a:ext uri="{FF2B5EF4-FFF2-40B4-BE49-F238E27FC236}">
                  <a16:creationId xmlns:a16="http://schemas.microsoft.com/office/drawing/2014/main" id="{95E5E611-911F-8F62-0423-2DEA609DF8A7}"/>
                </a:ext>
              </a:extLst>
            </p:cNvPr>
            <p:cNvSpPr txBox="1"/>
            <p:nvPr/>
          </p:nvSpPr>
          <p:spPr>
            <a:xfrm>
              <a:off x="2324101" y="1978793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2" name="TextBox 53">
              <a:extLst>
                <a:ext uri="{FF2B5EF4-FFF2-40B4-BE49-F238E27FC236}">
                  <a16:creationId xmlns:a16="http://schemas.microsoft.com/office/drawing/2014/main" id="{FC080428-5001-87FB-ADE5-BED5F32F899E}"/>
                </a:ext>
              </a:extLst>
            </p:cNvPr>
            <p:cNvSpPr txBox="1"/>
            <p:nvPr/>
          </p:nvSpPr>
          <p:spPr>
            <a:xfrm>
              <a:off x="1134273" y="101205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53" name="TextBox 54">
              <a:extLst>
                <a:ext uri="{FF2B5EF4-FFF2-40B4-BE49-F238E27FC236}">
                  <a16:creationId xmlns:a16="http://schemas.microsoft.com/office/drawing/2014/main" id="{31F86903-5D27-845E-9BAE-E1A4D21B0887}"/>
                </a:ext>
              </a:extLst>
            </p:cNvPr>
            <p:cNvSpPr txBox="1"/>
            <p:nvPr/>
          </p:nvSpPr>
          <p:spPr>
            <a:xfrm>
              <a:off x="651773" y="2478680"/>
              <a:ext cx="38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>
                  <a:solidFill>
                    <a:srgbClr val="FF0000"/>
                  </a:solidFill>
                </a:rPr>
                <a:t>Z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DC1D4-1BB0-4693-C7CB-206E8A6FCCF2}"/>
              </a:ext>
            </a:extLst>
          </p:cNvPr>
          <p:cNvSpPr txBox="1"/>
          <p:nvPr/>
        </p:nvSpPr>
        <p:spPr>
          <a:xfrm>
            <a:off x="641943" y="5011294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</a:rPr>
              <a:t>TRIANGULATION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899A31-06A6-2CCF-AEA7-A9731CD88716}"/>
              </a:ext>
            </a:extLst>
          </p:cNvPr>
          <p:cNvSpPr/>
          <p:nvPr/>
        </p:nvSpPr>
        <p:spPr>
          <a:xfrm>
            <a:off x="2855037" y="2397994"/>
            <a:ext cx="1485961" cy="1749693"/>
          </a:xfrm>
          <a:custGeom>
            <a:avLst/>
            <a:gdLst>
              <a:gd name="connsiteX0" fmla="*/ 84221 w 1311442"/>
              <a:gd name="connsiteY0" fmla="*/ 312821 h 1600200"/>
              <a:gd name="connsiteX1" fmla="*/ 1311442 w 1311442"/>
              <a:gd name="connsiteY1" fmla="*/ 0 h 1600200"/>
              <a:gd name="connsiteX2" fmla="*/ 1239252 w 1311442"/>
              <a:gd name="connsiteY2" fmla="*/ 1287379 h 1600200"/>
              <a:gd name="connsiteX3" fmla="*/ 0 w 1311442"/>
              <a:gd name="connsiteY3" fmla="*/ 1600200 h 1600200"/>
              <a:gd name="connsiteX4" fmla="*/ 84221 w 1311442"/>
              <a:gd name="connsiteY4" fmla="*/ 312821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442" h="1600200">
                <a:moveTo>
                  <a:pt x="84221" y="312821"/>
                </a:moveTo>
                <a:lnTo>
                  <a:pt x="1311442" y="0"/>
                </a:lnTo>
                <a:lnTo>
                  <a:pt x="1239252" y="1287379"/>
                </a:lnTo>
                <a:lnTo>
                  <a:pt x="0" y="1600200"/>
                </a:lnTo>
                <a:lnTo>
                  <a:pt x="84221" y="312821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A4ED7E4-761F-CD7B-7552-68D0458B35CC}"/>
              </a:ext>
            </a:extLst>
          </p:cNvPr>
          <p:cNvSpPr/>
          <p:nvPr/>
        </p:nvSpPr>
        <p:spPr>
          <a:xfrm flipH="1">
            <a:off x="8183564" y="2288568"/>
            <a:ext cx="1547327" cy="1694791"/>
          </a:xfrm>
          <a:custGeom>
            <a:avLst/>
            <a:gdLst>
              <a:gd name="connsiteX0" fmla="*/ 84221 w 1311442"/>
              <a:gd name="connsiteY0" fmla="*/ 312821 h 1600200"/>
              <a:gd name="connsiteX1" fmla="*/ 1311442 w 1311442"/>
              <a:gd name="connsiteY1" fmla="*/ 0 h 1600200"/>
              <a:gd name="connsiteX2" fmla="*/ 1239252 w 1311442"/>
              <a:gd name="connsiteY2" fmla="*/ 1287379 h 1600200"/>
              <a:gd name="connsiteX3" fmla="*/ 0 w 1311442"/>
              <a:gd name="connsiteY3" fmla="*/ 1600200 h 1600200"/>
              <a:gd name="connsiteX4" fmla="*/ 84221 w 1311442"/>
              <a:gd name="connsiteY4" fmla="*/ 312821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442" h="1600200">
                <a:moveTo>
                  <a:pt x="84221" y="312821"/>
                </a:moveTo>
                <a:lnTo>
                  <a:pt x="1311442" y="0"/>
                </a:lnTo>
                <a:lnTo>
                  <a:pt x="1239252" y="1287379"/>
                </a:lnTo>
                <a:lnTo>
                  <a:pt x="0" y="1600200"/>
                </a:lnTo>
                <a:lnTo>
                  <a:pt x="84221" y="312821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7 Elipse">
            <a:extLst>
              <a:ext uri="{FF2B5EF4-FFF2-40B4-BE49-F238E27FC236}">
                <a16:creationId xmlns:a16="http://schemas.microsoft.com/office/drawing/2014/main" id="{340DB91D-109F-9114-DE26-9A841847A883}"/>
              </a:ext>
            </a:extLst>
          </p:cNvPr>
          <p:cNvSpPr/>
          <p:nvPr/>
        </p:nvSpPr>
        <p:spPr>
          <a:xfrm>
            <a:off x="3732831" y="3405075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56" name="37 Elipse">
            <a:extLst>
              <a:ext uri="{FF2B5EF4-FFF2-40B4-BE49-F238E27FC236}">
                <a16:creationId xmlns:a16="http://schemas.microsoft.com/office/drawing/2014/main" id="{A52E2A4E-88D7-C5B6-1090-6EB14183449E}"/>
              </a:ext>
            </a:extLst>
          </p:cNvPr>
          <p:cNvSpPr/>
          <p:nvPr/>
        </p:nvSpPr>
        <p:spPr>
          <a:xfrm>
            <a:off x="4041747" y="3224888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57" name="37 Elipse">
            <a:extLst>
              <a:ext uri="{FF2B5EF4-FFF2-40B4-BE49-F238E27FC236}">
                <a16:creationId xmlns:a16="http://schemas.microsoft.com/office/drawing/2014/main" id="{61AF66AC-4EB4-97B0-F584-45EA7D3A735D}"/>
              </a:ext>
            </a:extLst>
          </p:cNvPr>
          <p:cNvSpPr/>
          <p:nvPr/>
        </p:nvSpPr>
        <p:spPr>
          <a:xfrm>
            <a:off x="3488697" y="3218510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58" name="37 Elipse">
            <a:extLst>
              <a:ext uri="{FF2B5EF4-FFF2-40B4-BE49-F238E27FC236}">
                <a16:creationId xmlns:a16="http://schemas.microsoft.com/office/drawing/2014/main" id="{31467CEB-D940-84FD-E665-A130EB4D4EA3}"/>
              </a:ext>
            </a:extLst>
          </p:cNvPr>
          <p:cNvSpPr/>
          <p:nvPr/>
        </p:nvSpPr>
        <p:spPr>
          <a:xfrm>
            <a:off x="3806836" y="2981168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59" name="Oval 11">
            <a:extLst>
              <a:ext uri="{FF2B5EF4-FFF2-40B4-BE49-F238E27FC236}">
                <a16:creationId xmlns:a16="http://schemas.microsoft.com/office/drawing/2014/main" id="{31BD70DD-88CC-ED75-60BD-2957CA51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512" y="2689131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37 Elipse">
            <a:extLst>
              <a:ext uri="{FF2B5EF4-FFF2-40B4-BE49-F238E27FC236}">
                <a16:creationId xmlns:a16="http://schemas.microsoft.com/office/drawing/2014/main" id="{1338F218-DCCC-54E3-042D-1B5B32AD3C61}"/>
              </a:ext>
            </a:extLst>
          </p:cNvPr>
          <p:cNvSpPr/>
          <p:nvPr/>
        </p:nvSpPr>
        <p:spPr>
          <a:xfrm>
            <a:off x="8701392" y="3194755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1" name="37 Elipse">
            <a:extLst>
              <a:ext uri="{FF2B5EF4-FFF2-40B4-BE49-F238E27FC236}">
                <a16:creationId xmlns:a16="http://schemas.microsoft.com/office/drawing/2014/main" id="{A7D6AEAA-A47A-ACE8-AEAA-3AC37B9F8A84}"/>
              </a:ext>
            </a:extLst>
          </p:cNvPr>
          <p:cNvSpPr/>
          <p:nvPr/>
        </p:nvSpPr>
        <p:spPr>
          <a:xfrm>
            <a:off x="9010308" y="2984088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2" name="37 Elipse">
            <a:extLst>
              <a:ext uri="{FF2B5EF4-FFF2-40B4-BE49-F238E27FC236}">
                <a16:creationId xmlns:a16="http://schemas.microsoft.com/office/drawing/2014/main" id="{826A0390-6FB9-7AD4-71D9-144341AE1B82}"/>
              </a:ext>
            </a:extLst>
          </p:cNvPr>
          <p:cNvSpPr/>
          <p:nvPr/>
        </p:nvSpPr>
        <p:spPr>
          <a:xfrm>
            <a:off x="8457258" y="3008190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3" name="37 Elipse">
            <a:extLst>
              <a:ext uri="{FF2B5EF4-FFF2-40B4-BE49-F238E27FC236}">
                <a16:creationId xmlns:a16="http://schemas.microsoft.com/office/drawing/2014/main" id="{7C7D7F26-BA42-5F6D-1987-1965F4DE8256}"/>
              </a:ext>
            </a:extLst>
          </p:cNvPr>
          <p:cNvSpPr/>
          <p:nvPr/>
        </p:nvSpPr>
        <p:spPr>
          <a:xfrm>
            <a:off x="8775397" y="2770848"/>
            <a:ext cx="88543" cy="90000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34E0B-3A10-987E-F17D-158E5EDA6CC3}"/>
              </a:ext>
            </a:extLst>
          </p:cNvPr>
          <p:cNvCxnSpPr>
            <a:cxnSpLocks/>
            <a:stCxn id="56" idx="1"/>
            <a:endCxn id="36" idx="0"/>
          </p:cNvCxnSpPr>
          <p:nvPr/>
        </p:nvCxnSpPr>
        <p:spPr>
          <a:xfrm>
            <a:off x="4054714" y="3238068"/>
            <a:ext cx="2257187" cy="272367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8069F5-F6ED-19AB-378D-C5486D4D9033}"/>
              </a:ext>
            </a:extLst>
          </p:cNvPr>
          <p:cNvCxnSpPr>
            <a:cxnSpLocks/>
          </p:cNvCxnSpPr>
          <p:nvPr/>
        </p:nvCxnSpPr>
        <p:spPr>
          <a:xfrm flipH="1">
            <a:off x="5735638" y="3051812"/>
            <a:ext cx="3287637" cy="285052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06E0DA4-5924-E153-CCC0-9A51E133A713}"/>
              </a:ext>
            </a:extLst>
          </p:cNvPr>
          <p:cNvSpPr/>
          <p:nvPr/>
        </p:nvSpPr>
        <p:spPr>
          <a:xfrm>
            <a:off x="5919294" y="5503587"/>
            <a:ext cx="257156" cy="257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ense Icon #264734 - Free Icons Library">
            <a:extLst>
              <a:ext uri="{FF2B5EF4-FFF2-40B4-BE49-F238E27FC236}">
                <a16:creationId xmlns:a16="http://schemas.microsoft.com/office/drawing/2014/main" id="{E3E1992E-373B-1933-D462-4EAAABDF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67" y="1350591"/>
            <a:ext cx="1150200" cy="1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90C63D-56D3-3AF6-0130-A648B90DFE51}"/>
              </a:ext>
            </a:extLst>
          </p:cNvPr>
          <p:cNvCxnSpPr>
            <a:cxnSpLocks/>
          </p:cNvCxnSpPr>
          <p:nvPr/>
        </p:nvCxnSpPr>
        <p:spPr>
          <a:xfrm>
            <a:off x="2988525" y="1925185"/>
            <a:ext cx="551773" cy="68673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1" name="Picture 2" descr="Lense Icon #264734 - Free Icons Library">
            <a:extLst>
              <a:ext uri="{FF2B5EF4-FFF2-40B4-BE49-F238E27FC236}">
                <a16:creationId xmlns:a16="http://schemas.microsoft.com/office/drawing/2014/main" id="{02FD67D5-5453-E52C-2E87-B13DC1B6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38" y="1517349"/>
            <a:ext cx="1150200" cy="11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318F9F-783E-C001-5C5A-0D9A5A3ACE78}"/>
              </a:ext>
            </a:extLst>
          </p:cNvPr>
          <p:cNvCxnSpPr>
            <a:cxnSpLocks/>
          </p:cNvCxnSpPr>
          <p:nvPr/>
        </p:nvCxnSpPr>
        <p:spPr>
          <a:xfrm flipH="1">
            <a:off x="9555287" y="2092449"/>
            <a:ext cx="590060" cy="50896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2794F19-B56D-1F46-9B9A-F2576671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Optical</a:t>
            </a:r>
            <a:r>
              <a:rPr lang="es-ES_tradnl" dirty="0"/>
              <a:t> tracking </a:t>
            </a:r>
            <a:r>
              <a:rPr lang="es-ES_tradnl" dirty="0" err="1"/>
              <a:t>systems</a:t>
            </a:r>
            <a:r>
              <a:rPr lang="es-ES_tradnl" dirty="0"/>
              <a:t>: 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B03FF-EE10-841D-6E75-C059BCC48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6" b="5285"/>
          <a:stretch/>
        </p:blipFill>
        <p:spPr>
          <a:xfrm>
            <a:off x="1524198" y="975466"/>
            <a:ext cx="9039225" cy="4787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DE44C-1763-FC6D-AA60-FAC3BD218F2B}"/>
              </a:ext>
            </a:extLst>
          </p:cNvPr>
          <p:cNvSpPr txBox="1"/>
          <p:nvPr/>
        </p:nvSpPr>
        <p:spPr>
          <a:xfrm>
            <a:off x="2619375" y="5887139"/>
            <a:ext cx="7124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https://www.youtube.com/watch?v=D-jCxeWXt2o&amp;ab_channel=MemoryTree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94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sultado de imagen de medtronic stealt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"/>
          <a:stretch/>
        </p:blipFill>
        <p:spPr bwMode="auto">
          <a:xfrm>
            <a:off x="1553620" y="3199210"/>
            <a:ext cx="3037431" cy="297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sultado de imagen de brain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35" y="1074738"/>
            <a:ext cx="2557463" cy="19180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sultado de imagen de optitrack track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94" y="3413031"/>
            <a:ext cx="5029200" cy="27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sultado de imagen de ndi medical track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73885"/>
            <a:ext cx="32004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17AE8F0-3B74-2A11-9D9B-7C6F3FE8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6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54FB-4F1D-906C-9987-F71F939A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IR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3BEA61E-1120-5AC7-EAB8-A913BF4E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68" y="1242060"/>
            <a:ext cx="904761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6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DI Europe GmbH - NDI Europe GmbH">
            <a:extLst>
              <a:ext uri="{FF2B5EF4-FFF2-40B4-BE49-F238E27FC236}">
                <a16:creationId xmlns:a16="http://schemas.microsoft.com/office/drawing/2014/main" id="{AFD54C88-06FD-F291-CCFC-4EAA133E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59" y="830262"/>
            <a:ext cx="7187608" cy="299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57E570-7A1B-0D4C-8120-597D870C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25214"/>
            <a:ext cx="3455988" cy="19065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85AD510-6C89-3A40-8435-7FAF55F6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79" y="4225214"/>
            <a:ext cx="1941132" cy="19065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83ABEB-BDDE-424E-B5AC-0E4C42DF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6" y="4225214"/>
            <a:ext cx="2532566" cy="1906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D0FC06-94D7-8544-AD9E-43F7987A7357}"/>
              </a:ext>
            </a:extLst>
          </p:cNvPr>
          <p:cNvSpPr txBox="1"/>
          <p:nvPr/>
        </p:nvSpPr>
        <p:spPr>
          <a:xfrm>
            <a:off x="1752600" y="377623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Tools </a:t>
            </a:r>
            <a:r>
              <a:rPr lang="es-ES" b="1" err="1"/>
              <a:t>with</a:t>
            </a:r>
            <a:r>
              <a:rPr lang="es-ES" b="1"/>
              <a:t> </a:t>
            </a:r>
            <a:r>
              <a:rPr lang="es-ES" b="1" err="1"/>
              <a:t>passive</a:t>
            </a:r>
            <a:r>
              <a:rPr lang="es-ES" b="1"/>
              <a:t> </a:t>
            </a:r>
            <a:r>
              <a:rPr lang="es-ES" b="1" err="1"/>
              <a:t>spherical</a:t>
            </a:r>
            <a:r>
              <a:rPr lang="es-ES" b="1"/>
              <a:t> </a:t>
            </a:r>
            <a:r>
              <a:rPr lang="es-ES" b="1" err="1"/>
              <a:t>markers</a:t>
            </a:r>
            <a:r>
              <a:rPr lang="es-ES" b="1"/>
              <a:t>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F528C5-587A-5748-8A98-A579633ADEC1}"/>
              </a:ext>
            </a:extLst>
          </p:cNvPr>
          <p:cNvSpPr txBox="1"/>
          <p:nvPr/>
        </p:nvSpPr>
        <p:spPr>
          <a:xfrm>
            <a:off x="1752600" y="109564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Cameras: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EB24A1-A2BE-5D48-872D-6F908B7C070E}"/>
              </a:ext>
            </a:extLst>
          </p:cNvPr>
          <p:cNvSpPr txBox="1"/>
          <p:nvPr/>
        </p:nvSpPr>
        <p:spPr>
          <a:xfrm>
            <a:off x="7696200" y="3776232"/>
            <a:ext cx="271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err="1"/>
              <a:t>Passive</a:t>
            </a:r>
            <a:r>
              <a:rPr lang="es-ES" b="1"/>
              <a:t> </a:t>
            </a:r>
            <a:r>
              <a:rPr lang="es-ES" b="1" err="1"/>
              <a:t>spherical</a:t>
            </a:r>
            <a:r>
              <a:rPr lang="es-ES" b="1"/>
              <a:t> </a:t>
            </a:r>
            <a:r>
              <a:rPr lang="es-ES" b="1" err="1"/>
              <a:t>markers</a:t>
            </a:r>
            <a:r>
              <a:rPr lang="es-ES" b="1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CAE4FB-ECCC-5CAC-819C-E5259915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6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ptitrack動作捕捉系統-MEMSTEC 麥思科技有限公司">
            <a:extLst>
              <a:ext uri="{FF2B5EF4-FFF2-40B4-BE49-F238E27FC236}">
                <a16:creationId xmlns:a16="http://schemas.microsoft.com/office/drawing/2014/main" id="{029A1B31-065C-089D-8073-8C7DF3BD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" y="1721145"/>
            <a:ext cx="76200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ptiTrack - V120:Duo - An optical tracking system in a single,  plug-and-play package">
            <a:extLst>
              <a:ext uri="{FF2B5EF4-FFF2-40B4-BE49-F238E27FC236}">
                <a16:creationId xmlns:a16="http://schemas.microsoft.com/office/drawing/2014/main" id="{57040717-3039-731E-7327-2EFF0F28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15" y="1093874"/>
            <a:ext cx="4097078" cy="12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OptiTrack - Motion Capture Markers">
            <a:extLst>
              <a:ext uri="{FF2B5EF4-FFF2-40B4-BE49-F238E27FC236}">
                <a16:creationId xmlns:a16="http://schemas.microsoft.com/office/drawing/2014/main" id="{38167492-021C-72A0-1C29-3928F91B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91" y="3401888"/>
            <a:ext cx="3697899" cy="293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OptiTrack - Accessories">
            <a:extLst>
              <a:ext uri="{FF2B5EF4-FFF2-40B4-BE49-F238E27FC236}">
                <a16:creationId xmlns:a16="http://schemas.microsoft.com/office/drawing/2014/main" id="{26CD891D-C186-7FEC-9C2D-F395D15E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43" y="4131904"/>
            <a:ext cx="1003902" cy="20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OptiTrack - Accessories">
            <a:extLst>
              <a:ext uri="{FF2B5EF4-FFF2-40B4-BE49-F238E27FC236}">
                <a16:creationId xmlns:a16="http://schemas.microsoft.com/office/drawing/2014/main" id="{B7AAB6BF-55FD-BDD2-5AEF-A3BF9856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60" y="4737343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Kameras | Optitrack by 2connect Ltd.&amp;Co.KG">
            <a:extLst>
              <a:ext uri="{FF2B5EF4-FFF2-40B4-BE49-F238E27FC236}">
                <a16:creationId xmlns:a16="http://schemas.microsoft.com/office/drawing/2014/main" id="{F646052C-FCDE-2960-5E5A-3EEE9938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98" y="3810000"/>
            <a:ext cx="203129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C45AF-6DA4-B8A7-A8BD-F6F33D0390A6}"/>
              </a:ext>
            </a:extLst>
          </p:cNvPr>
          <p:cNvSpPr txBox="1"/>
          <p:nvPr/>
        </p:nvSpPr>
        <p:spPr>
          <a:xfrm>
            <a:off x="9407376" y="2502152"/>
            <a:ext cx="215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u="sng" err="1"/>
              <a:t>Optitrack</a:t>
            </a:r>
            <a:r>
              <a:rPr lang="es-ES" sz="2400" u="sng"/>
              <a:t>:</a:t>
            </a:r>
          </a:p>
          <a:p>
            <a:r>
              <a:rPr lang="es-ES" sz="2400" err="1"/>
              <a:t>Lower</a:t>
            </a:r>
            <a:r>
              <a:rPr lang="es-ES" sz="2400"/>
              <a:t> </a:t>
            </a:r>
            <a:r>
              <a:rPr lang="es-ES" sz="2400" err="1"/>
              <a:t>precision</a:t>
            </a:r>
            <a:endParaRPr lang="es-ES" sz="2400"/>
          </a:p>
          <a:p>
            <a:r>
              <a:rPr lang="es-ES" sz="2400" err="1"/>
              <a:t>Cheaper</a:t>
            </a:r>
            <a:endParaRPr lang="es-E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343092-AEFB-DD5C-07F9-64CE048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3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317A-49C3-2B4B-B0F7-85584F71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</a:t>
            </a:r>
            <a:r>
              <a:rPr lang="es-ES" dirty="0" err="1"/>
              <a:t>Videometric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AA3163-DEB7-7242-B5B7-0E642CA8C014}"/>
              </a:ext>
            </a:extLst>
          </p:cNvPr>
          <p:cNvSpPr/>
          <p:nvPr/>
        </p:nvSpPr>
        <p:spPr>
          <a:xfrm>
            <a:off x="1853952" y="98400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Description: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Standard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Visible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Geometrical patterns</a:t>
            </a:r>
          </a:p>
        </p:txBody>
      </p:sp>
      <p:pic>
        <p:nvPicPr>
          <p:cNvPr id="6" name="Picture 2" descr="http://www.clarontech.com/images/microntracker-big.png">
            <a:extLst>
              <a:ext uri="{FF2B5EF4-FFF2-40B4-BE49-F238E27FC236}">
                <a16:creationId xmlns:a16="http://schemas.microsoft.com/office/drawing/2014/main" id="{7787048A-D5A7-E44B-BF94-4D33085C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84001"/>
            <a:ext cx="557212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clarontech.com/images/microntracker1.jpg">
            <a:extLst>
              <a:ext uri="{FF2B5EF4-FFF2-40B4-BE49-F238E27FC236}">
                <a16:creationId xmlns:a16="http://schemas.microsoft.com/office/drawing/2014/main" id="{68B6FC9B-9DC3-784F-A9A2-D8FC82E2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52" y="3369921"/>
            <a:ext cx="3810000" cy="2667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clarontech.com/images/microntracker4.jpg">
            <a:extLst>
              <a:ext uri="{FF2B5EF4-FFF2-40B4-BE49-F238E27FC236}">
                <a16:creationId xmlns:a16="http://schemas.microsoft.com/office/drawing/2014/main" id="{EF6223C3-DB43-0443-8837-84F3B223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/>
          <a:stretch/>
        </p:blipFill>
        <p:spPr bwMode="auto">
          <a:xfrm>
            <a:off x="5943600" y="4503799"/>
            <a:ext cx="2516108" cy="21730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6CF0A95-15E7-5D4D-956A-32BA20655580}"/>
              </a:ext>
            </a:extLst>
          </p:cNvPr>
          <p:cNvSpPr/>
          <p:nvPr/>
        </p:nvSpPr>
        <p:spPr>
          <a:xfrm>
            <a:off x="8459708" y="5205925"/>
            <a:ext cx="205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Claron</a:t>
            </a:r>
            <a:endParaRPr lang="en-US" sz="2400" b="1" dirty="0"/>
          </a:p>
          <a:p>
            <a:pPr algn="ctr"/>
            <a:r>
              <a:rPr lang="en-US" sz="2400" b="1" dirty="0" err="1"/>
              <a:t>MicronTracker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7503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317A-49C3-2B4B-B0F7-85584F71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</a:t>
            </a:r>
            <a:r>
              <a:rPr lang="es-ES" dirty="0" err="1"/>
              <a:t>Videometric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C99DD1-88D6-7248-84C4-0213897852FD}"/>
              </a:ext>
            </a:extLst>
          </p:cNvPr>
          <p:cNvSpPr txBox="1"/>
          <p:nvPr/>
        </p:nvSpPr>
        <p:spPr>
          <a:xfrm>
            <a:off x="1731902" y="986137"/>
            <a:ext cx="52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err="1"/>
              <a:t>Claron</a:t>
            </a:r>
            <a:r>
              <a:rPr lang="es-ES" sz="2400" b="1" u="sng" dirty="0"/>
              <a:t> </a:t>
            </a:r>
            <a:r>
              <a:rPr lang="es-ES" sz="2400" b="1" u="sng" dirty="0" err="1"/>
              <a:t>MicronTracker</a:t>
            </a:r>
            <a:r>
              <a:rPr lang="es-ES" sz="2400" b="1" u="sng" dirty="0"/>
              <a:t>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CDC011A-437D-AD40-BDA6-13632FB9261E}"/>
              </a:ext>
            </a:extLst>
          </p:cNvPr>
          <p:cNvSpPr txBox="1">
            <a:spLocks/>
          </p:cNvSpPr>
          <p:nvPr/>
        </p:nvSpPr>
        <p:spPr>
          <a:xfrm>
            <a:off x="1731902" y="1479716"/>
            <a:ext cx="8229600" cy="5173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http://www.clarontech.com/microntracker-specifications.php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Specs:</a:t>
            </a:r>
          </a:p>
          <a:p>
            <a:r>
              <a:rPr lang="en-US" sz="2000" dirty="0"/>
              <a:t>Measurement rate 16-20 Hz</a:t>
            </a:r>
          </a:p>
          <a:p>
            <a:r>
              <a:rPr lang="en-US" sz="2000" dirty="0"/>
              <a:t>Accuracy 0.2-0.35 mm</a:t>
            </a:r>
          </a:p>
          <a:p>
            <a:r>
              <a:rPr lang="en-US" sz="2000" dirty="0"/>
              <a:t>Lag  ~60 </a:t>
            </a:r>
            <a:r>
              <a:rPr lang="en-US" sz="2000" dirty="0" err="1"/>
              <a:t>ms</a:t>
            </a:r>
            <a:endParaRPr lang="en-US" sz="2000" dirty="0"/>
          </a:p>
          <a:p>
            <a:r>
              <a:rPr lang="en-US" sz="2000" dirty="0"/>
              <a:t>Concurrent markers: 100</a:t>
            </a:r>
          </a:p>
          <a:p>
            <a:r>
              <a:rPr lang="en-US" sz="2000" dirty="0"/>
              <a:t>Illumination range: 50-100,000 lux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7DCCE9D3-727B-9946-9FE8-545F055B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-1" b="4494"/>
          <a:stretch/>
        </p:blipFill>
        <p:spPr bwMode="auto">
          <a:xfrm>
            <a:off x="2480310" y="4335402"/>
            <a:ext cx="5716513" cy="210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clarontech.com/images/microntracker_application2.jpg">
            <a:extLst>
              <a:ext uri="{FF2B5EF4-FFF2-40B4-BE49-F238E27FC236}">
                <a16:creationId xmlns:a16="http://schemas.microsoft.com/office/drawing/2014/main" id="{A5BB6F43-6A85-BC47-981C-7B0478DF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699" y="861061"/>
            <a:ext cx="3046487" cy="40720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15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687E-23BB-231E-8BBA-E6DC47DBA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/>
              <a:t>Introduction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IGT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718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317A-49C3-2B4B-B0F7-85584F71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Optical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: </a:t>
            </a:r>
            <a:r>
              <a:rPr lang="es-ES" dirty="0" err="1"/>
              <a:t>Videometric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C99DD1-88D6-7248-84C4-0213897852FD}"/>
              </a:ext>
            </a:extLst>
          </p:cNvPr>
          <p:cNvSpPr txBox="1"/>
          <p:nvPr/>
        </p:nvSpPr>
        <p:spPr>
          <a:xfrm>
            <a:off x="1731902" y="986137"/>
            <a:ext cx="527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err="1"/>
              <a:t>Claron</a:t>
            </a:r>
            <a:r>
              <a:rPr lang="es-ES" sz="2400" b="1" u="sng" dirty="0"/>
              <a:t> </a:t>
            </a:r>
            <a:r>
              <a:rPr lang="es-ES" sz="2400" b="1" u="sng" dirty="0" err="1"/>
              <a:t>MicronTracker</a:t>
            </a:r>
            <a:r>
              <a:rPr lang="es-ES" sz="2400" b="1" u="sng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59C51-9C43-BD1F-7CE8-6AEB6833E728}"/>
              </a:ext>
            </a:extLst>
          </p:cNvPr>
          <p:cNvSpPr txBox="1"/>
          <p:nvPr/>
        </p:nvSpPr>
        <p:spPr>
          <a:xfrm>
            <a:off x="3214719" y="59550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https://www.youtube.com/watch?v=lfZeXabDjMg&amp;t=19s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311E0-3131-2C79-7BC2-0DE8B88B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47" y="1578058"/>
            <a:ext cx="5967413" cy="3364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4705B-2A83-CEA2-C037-D880A3CB8D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1"/>
          <a:stretch/>
        </p:blipFill>
        <p:spPr>
          <a:xfrm>
            <a:off x="5841222" y="2590799"/>
            <a:ext cx="6045978" cy="3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1600200" y="1021555"/>
            <a:ext cx="4419600" cy="5181600"/>
          </a:xfrm>
          <a:prstGeom prst="roundRect">
            <a:avLst>
              <a:gd name="adj" fmla="val 105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6172200" y="1021555"/>
            <a:ext cx="4419600" cy="5181600"/>
          </a:xfrm>
          <a:prstGeom prst="roundRect">
            <a:avLst>
              <a:gd name="adj" fmla="val 11171"/>
            </a:avLst>
          </a:prstGeom>
          <a:solidFill>
            <a:srgbClr val="EC4E4E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1600200" y="102155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>
                <a:ln>
                  <a:solidFill>
                    <a:sysClr val="windowText" lastClr="000000"/>
                  </a:solidFill>
                </a:ln>
              </a:rPr>
              <a:t>ADVANTAGES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6172200" y="102155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 dirty="0">
                <a:ln>
                  <a:solidFill>
                    <a:sysClr val="windowText" lastClr="000000"/>
                  </a:solidFill>
                </a:ln>
              </a:rPr>
              <a:t>DISADVANTAGES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879652" y="2201068"/>
            <a:ext cx="38606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Accuracy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es-ES_tradnl" sz="12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Reliability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es-ES_tradnl" sz="12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Working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volume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451652" y="2201069"/>
            <a:ext cx="38606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Line-of-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sight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required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12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Tool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design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12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Tool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use in real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environment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34460-49D3-AC15-F73B-67C145C8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Optical</a:t>
            </a:r>
            <a:r>
              <a:rPr lang="es-ES"/>
              <a:t> tracking </a:t>
            </a:r>
            <a:r>
              <a:rPr lang="es-ES" err="1"/>
              <a:t>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511ACD-1E61-33C9-CEF0-81560A41B622}"/>
              </a:ext>
            </a:extLst>
          </p:cNvPr>
          <p:cNvGrpSpPr/>
          <p:nvPr/>
        </p:nvGrpSpPr>
        <p:grpSpPr>
          <a:xfrm>
            <a:off x="7949518" y="3542692"/>
            <a:ext cx="2549448" cy="1846116"/>
            <a:chOff x="7708944" y="2862419"/>
            <a:chExt cx="3670675" cy="2658022"/>
          </a:xfrm>
        </p:grpSpPr>
        <p:pic>
          <p:nvPicPr>
            <p:cNvPr id="6148" name="Picture 4" descr="Electromagnetic Tracking in Medicine – a Review of Technology, Validation  and Applications">
              <a:extLst>
                <a:ext uri="{FF2B5EF4-FFF2-40B4-BE49-F238E27FC236}">
                  <a16:creationId xmlns:a16="http://schemas.microsoft.com/office/drawing/2014/main" id="{DDAB2170-7E66-8899-76B6-3EB72D314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974"/>
            <a:stretch/>
          </p:blipFill>
          <p:spPr bwMode="auto">
            <a:xfrm rot="8882833">
              <a:off x="7708944" y="3663688"/>
              <a:ext cx="3199882" cy="1856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02AC62-CD54-C261-7B7B-BA617D09F962}"/>
                </a:ext>
              </a:extLst>
            </p:cNvPr>
            <p:cNvSpPr/>
            <p:nvPr/>
          </p:nvSpPr>
          <p:spPr>
            <a:xfrm rot="1382840">
              <a:off x="8994214" y="2862419"/>
              <a:ext cx="2385405" cy="1292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EF63BC-5DC5-B8BF-6C73-DC3E2C658B06}"/>
              </a:ext>
            </a:extLst>
          </p:cNvPr>
          <p:cNvSpPr txBox="1"/>
          <p:nvPr/>
        </p:nvSpPr>
        <p:spPr>
          <a:xfrm>
            <a:off x="2063592" y="5882640"/>
            <a:ext cx="111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err="1"/>
              <a:t>Marker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59E45-279F-EDF0-077E-793807B52E8B}"/>
              </a:ext>
            </a:extLst>
          </p:cNvPr>
          <p:cNvSpPr txBox="1"/>
          <p:nvPr/>
        </p:nvSpPr>
        <p:spPr>
          <a:xfrm>
            <a:off x="8612209" y="5932170"/>
            <a:ext cx="116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err="1"/>
              <a:t>Sensors</a:t>
            </a:r>
            <a:endParaRPr lang="en-US" sz="2400" b="1"/>
          </a:p>
        </p:txBody>
      </p:sp>
      <p:pic>
        <p:nvPicPr>
          <p:cNvPr id="10" name="Imagen 8">
            <a:extLst>
              <a:ext uri="{FF2B5EF4-FFF2-40B4-BE49-F238E27FC236}">
                <a16:creationId xmlns:a16="http://schemas.microsoft.com/office/drawing/2014/main" id="{44D7CA2B-4A8F-89AE-2B43-9E69DB2A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96" y="4500263"/>
            <a:ext cx="2070567" cy="1509789"/>
          </a:xfrm>
          <a:prstGeom prst="rect">
            <a:avLst/>
          </a:prstGeom>
        </p:spPr>
      </p:pic>
      <p:pic>
        <p:nvPicPr>
          <p:cNvPr id="4098" name="Picture 2" descr="Optical Measurement Technology / Optical Tracking - NDI">
            <a:extLst>
              <a:ext uri="{FF2B5EF4-FFF2-40B4-BE49-F238E27FC236}">
                <a16:creationId xmlns:a16="http://schemas.microsoft.com/office/drawing/2014/main" id="{4705618B-2E18-A760-A652-98930D2E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360"/>
            <a:ext cx="493776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Extract 11">
            <a:extLst>
              <a:ext uri="{FF2B5EF4-FFF2-40B4-BE49-F238E27FC236}">
                <a16:creationId xmlns:a16="http://schemas.microsoft.com/office/drawing/2014/main" id="{C5B2BBBD-69E0-797D-83C5-083D0C123EFC}"/>
              </a:ext>
            </a:extLst>
          </p:cNvPr>
          <p:cNvSpPr/>
          <p:nvPr/>
        </p:nvSpPr>
        <p:spPr>
          <a:xfrm rot="19953091">
            <a:off x="-80280" y="1210915"/>
            <a:ext cx="4547879" cy="7262577"/>
          </a:xfrm>
          <a:prstGeom prst="flowChartExtra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owchart: Extract 11">
            <a:extLst>
              <a:ext uri="{FF2B5EF4-FFF2-40B4-BE49-F238E27FC236}">
                <a16:creationId xmlns:a16="http://schemas.microsoft.com/office/drawing/2014/main" id="{DA473D89-5F3A-8BC9-1E6E-83B5176DFFD7}"/>
              </a:ext>
            </a:extLst>
          </p:cNvPr>
          <p:cNvSpPr/>
          <p:nvPr/>
        </p:nvSpPr>
        <p:spPr>
          <a:xfrm rot="1708275">
            <a:off x="459880" y="1216377"/>
            <a:ext cx="4547879" cy="7262577"/>
          </a:xfrm>
          <a:prstGeom prst="flowChartExtra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0E267-AA05-3443-63C7-46D5844F3169}"/>
              </a:ext>
            </a:extLst>
          </p:cNvPr>
          <p:cNvSpPr txBox="1"/>
          <p:nvPr/>
        </p:nvSpPr>
        <p:spPr>
          <a:xfrm>
            <a:off x="896269" y="2919083"/>
            <a:ext cx="107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FF0000"/>
                </a:solidFill>
              </a:rPr>
              <a:t>IR light</a:t>
            </a:r>
            <a:endParaRPr lang="en-US" sz="2400" b="1">
              <a:solidFill>
                <a:srgbClr val="FF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1F658-D0E9-87CE-F180-442715DBE4F3}"/>
              </a:ext>
            </a:extLst>
          </p:cNvPr>
          <p:cNvGrpSpPr/>
          <p:nvPr/>
        </p:nvGrpSpPr>
        <p:grpSpPr>
          <a:xfrm>
            <a:off x="8197508" y="-481168"/>
            <a:ext cx="3700889" cy="6387741"/>
            <a:chOff x="8342510" y="1400927"/>
            <a:chExt cx="3314496" cy="5833667"/>
          </a:xfrm>
        </p:grpSpPr>
        <p:grpSp>
          <p:nvGrpSpPr>
            <p:cNvPr id="33" name="Grupo 24">
              <a:extLst>
                <a:ext uri="{FF2B5EF4-FFF2-40B4-BE49-F238E27FC236}">
                  <a16:creationId xmlns:a16="http://schemas.microsoft.com/office/drawing/2014/main" id="{E6618226-9E8F-FD37-BB53-F4856E851854}"/>
                </a:ext>
              </a:extLst>
            </p:cNvPr>
            <p:cNvGrpSpPr/>
            <p:nvPr/>
          </p:nvGrpSpPr>
          <p:grpSpPr>
            <a:xfrm>
              <a:off x="8550350" y="1400927"/>
              <a:ext cx="3106656" cy="3296031"/>
              <a:chOff x="8247145" y="1332606"/>
              <a:chExt cx="3106656" cy="3296031"/>
            </a:xfrm>
          </p:grpSpPr>
          <p:pic>
            <p:nvPicPr>
              <p:cNvPr id="36" name="Picture 17">
                <a:extLst>
                  <a:ext uri="{FF2B5EF4-FFF2-40B4-BE49-F238E27FC236}">
                    <a16:creationId xmlns:a16="http://schemas.microsoft.com/office/drawing/2014/main" id="{37F331F9-08D0-DA3A-4463-500E88844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87" t="9432" r="22832"/>
              <a:stretch/>
            </p:blipFill>
            <p:spPr>
              <a:xfrm>
                <a:off x="8247145" y="1332606"/>
                <a:ext cx="3106656" cy="3296031"/>
              </a:xfrm>
              <a:prstGeom prst="rect">
                <a:avLst/>
              </a:prstGeom>
            </p:spPr>
          </p:pic>
          <p:sp>
            <p:nvSpPr>
              <p:cNvPr id="37" name="Freeform: Shape 20">
                <a:extLst>
                  <a:ext uri="{FF2B5EF4-FFF2-40B4-BE49-F238E27FC236}">
                    <a16:creationId xmlns:a16="http://schemas.microsoft.com/office/drawing/2014/main" id="{04133937-5A2B-1970-BC27-025597C926AE}"/>
                  </a:ext>
                </a:extLst>
              </p:cNvPr>
              <p:cNvSpPr/>
              <p:nvPr/>
            </p:nvSpPr>
            <p:spPr bwMode="auto">
              <a:xfrm>
                <a:off x="8783285" y="1332606"/>
                <a:ext cx="2534970" cy="1629624"/>
              </a:xfrm>
              <a:custGeom>
                <a:avLst/>
                <a:gdLst>
                  <a:gd name="connsiteX0" fmla="*/ 805758 w 2534970"/>
                  <a:gd name="connsiteY0" fmla="*/ 0 h 1629624"/>
                  <a:gd name="connsiteX1" fmla="*/ 0 w 2534970"/>
                  <a:gd name="connsiteY1" fmla="*/ 253497 h 1629624"/>
                  <a:gd name="connsiteX2" fmla="*/ 54321 w 2534970"/>
                  <a:gd name="connsiteY2" fmla="*/ 1104523 h 1629624"/>
                  <a:gd name="connsiteX3" fmla="*/ 1910281 w 2534970"/>
                  <a:gd name="connsiteY3" fmla="*/ 1629624 h 1629624"/>
                  <a:gd name="connsiteX4" fmla="*/ 2408222 w 2534970"/>
                  <a:gd name="connsiteY4" fmla="*/ 1068309 h 1629624"/>
                  <a:gd name="connsiteX5" fmla="*/ 2534970 w 2534970"/>
                  <a:gd name="connsiteY5" fmla="*/ 208230 h 1629624"/>
                  <a:gd name="connsiteX6" fmla="*/ 805758 w 2534970"/>
                  <a:gd name="connsiteY6" fmla="*/ 0 h 162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4970" h="1629624">
                    <a:moveTo>
                      <a:pt x="805758" y="0"/>
                    </a:moveTo>
                    <a:lnTo>
                      <a:pt x="0" y="253497"/>
                    </a:lnTo>
                    <a:lnTo>
                      <a:pt x="54321" y="1104523"/>
                    </a:lnTo>
                    <a:lnTo>
                      <a:pt x="1910281" y="1629624"/>
                    </a:lnTo>
                    <a:lnTo>
                      <a:pt x="2408222" y="1068309"/>
                    </a:lnTo>
                    <a:lnTo>
                      <a:pt x="2534970" y="208230"/>
                    </a:lnTo>
                    <a:lnTo>
                      <a:pt x="8057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8" name="Freeform: Shape 9">
                <a:extLst>
                  <a:ext uri="{FF2B5EF4-FFF2-40B4-BE49-F238E27FC236}">
                    <a16:creationId xmlns:a16="http://schemas.microsoft.com/office/drawing/2014/main" id="{EF6BCE76-B970-779D-E145-621E6BF43899}"/>
                  </a:ext>
                </a:extLst>
              </p:cNvPr>
              <p:cNvSpPr/>
              <p:nvPr/>
            </p:nvSpPr>
            <p:spPr bwMode="auto">
              <a:xfrm>
                <a:off x="8887715" y="2093484"/>
                <a:ext cx="2268062" cy="826681"/>
              </a:xfrm>
              <a:custGeom>
                <a:avLst/>
                <a:gdLst>
                  <a:gd name="connsiteX0" fmla="*/ 0 w 2181726"/>
                  <a:gd name="connsiteY0" fmla="*/ 320842 h 850232"/>
                  <a:gd name="connsiteX1" fmla="*/ 665747 w 2181726"/>
                  <a:gd name="connsiteY1" fmla="*/ 0 h 850232"/>
                  <a:gd name="connsiteX2" fmla="*/ 2181726 w 2181726"/>
                  <a:gd name="connsiteY2" fmla="*/ 352926 h 850232"/>
                  <a:gd name="connsiteX3" fmla="*/ 1748589 w 2181726"/>
                  <a:gd name="connsiteY3" fmla="*/ 850232 h 850232"/>
                  <a:gd name="connsiteX4" fmla="*/ 0 w 2181726"/>
                  <a:gd name="connsiteY4" fmla="*/ 320842 h 85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1726" h="850232">
                    <a:moveTo>
                      <a:pt x="0" y="320842"/>
                    </a:moveTo>
                    <a:lnTo>
                      <a:pt x="665747" y="0"/>
                    </a:lnTo>
                    <a:lnTo>
                      <a:pt x="2181726" y="352926"/>
                    </a:lnTo>
                    <a:lnTo>
                      <a:pt x="1748589" y="850232"/>
                    </a:lnTo>
                    <a:lnTo>
                      <a:pt x="0" y="320842"/>
                    </a:lnTo>
                    <a:close/>
                  </a:path>
                </a:pathLst>
              </a:custGeom>
              <a:solidFill>
                <a:srgbClr val="E9EAEE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 extrusionH="152400" prstMaterial="matte">
                <a:bevelT w="0"/>
                <a:bevelB w="381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CA335B39-304B-9CA4-D156-42CD8C9F0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8" t="31406" r="6218" b="46352"/>
            <a:stretch/>
          </p:blipFill>
          <p:spPr>
            <a:xfrm>
              <a:off x="8342510" y="6625064"/>
              <a:ext cx="1892256" cy="609530"/>
            </a:xfrm>
            <a:prstGeom prst="rect">
              <a:avLst/>
            </a:prstGeom>
          </p:spPr>
        </p:pic>
        <p:sp>
          <p:nvSpPr>
            <p:cNvPr id="35" name="Forma libre: forma 26">
              <a:extLst>
                <a:ext uri="{FF2B5EF4-FFF2-40B4-BE49-F238E27FC236}">
                  <a16:creationId xmlns:a16="http://schemas.microsoft.com/office/drawing/2014/main" id="{534F7810-A4B4-4ED5-CCD3-EAB4C27D3040}"/>
                </a:ext>
              </a:extLst>
            </p:cNvPr>
            <p:cNvSpPr/>
            <p:nvPr/>
          </p:nvSpPr>
          <p:spPr>
            <a:xfrm>
              <a:off x="9926583" y="3703406"/>
              <a:ext cx="952117" cy="3296030"/>
            </a:xfrm>
            <a:custGeom>
              <a:avLst/>
              <a:gdLst>
                <a:gd name="connsiteX0" fmla="*/ 688157 w 952117"/>
                <a:gd name="connsiteY0" fmla="*/ 0 h 1650445"/>
                <a:gd name="connsiteX1" fmla="*/ 622169 w 952117"/>
                <a:gd name="connsiteY1" fmla="*/ 103695 h 1650445"/>
                <a:gd name="connsiteX2" fmla="*/ 612742 w 952117"/>
                <a:gd name="connsiteY2" fmla="*/ 471340 h 1650445"/>
                <a:gd name="connsiteX3" fmla="*/ 952107 w 952117"/>
                <a:gd name="connsiteY3" fmla="*/ 1112363 h 1650445"/>
                <a:gd name="connsiteX4" fmla="*/ 622169 w 952117"/>
                <a:gd name="connsiteY4" fmla="*/ 1564850 h 1650445"/>
                <a:gd name="connsiteX5" fmla="*/ 0 w 952117"/>
                <a:gd name="connsiteY5" fmla="*/ 1649691 h 16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117" h="1650445">
                  <a:moveTo>
                    <a:pt x="688157" y="0"/>
                  </a:moveTo>
                  <a:cubicBezTo>
                    <a:pt x="661447" y="12569"/>
                    <a:pt x="634738" y="25138"/>
                    <a:pt x="622169" y="103695"/>
                  </a:cubicBezTo>
                  <a:cubicBezTo>
                    <a:pt x="609600" y="182252"/>
                    <a:pt x="557752" y="303229"/>
                    <a:pt x="612742" y="471340"/>
                  </a:cubicBezTo>
                  <a:cubicBezTo>
                    <a:pt x="667732" y="639451"/>
                    <a:pt x="950536" y="930111"/>
                    <a:pt x="952107" y="1112363"/>
                  </a:cubicBezTo>
                  <a:cubicBezTo>
                    <a:pt x="953678" y="1294615"/>
                    <a:pt x="780853" y="1475295"/>
                    <a:pt x="622169" y="1564850"/>
                  </a:cubicBezTo>
                  <a:cubicBezTo>
                    <a:pt x="463485" y="1654405"/>
                    <a:pt x="231742" y="1652048"/>
                    <a:pt x="0" y="1649691"/>
                  </a:cubicBezTo>
                </a:path>
              </a:pathLst>
            </a:custGeom>
            <a:noFill/>
            <a:ln w="98425">
              <a:solidFill>
                <a:srgbClr val="DB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2E85E1E-6E86-84C3-DFEA-57BEC5452DD5}"/>
              </a:ext>
            </a:extLst>
          </p:cNvPr>
          <p:cNvSpPr/>
          <p:nvPr/>
        </p:nvSpPr>
        <p:spPr>
          <a:xfrm>
            <a:off x="6342185" y="2039997"/>
            <a:ext cx="5568461" cy="472656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039BE-8F2B-ADF4-4EDD-1E35ED55767E}"/>
              </a:ext>
            </a:extLst>
          </p:cNvPr>
          <p:cNvSpPr txBox="1"/>
          <p:nvPr/>
        </p:nvSpPr>
        <p:spPr>
          <a:xfrm>
            <a:off x="6398805" y="3183638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err="1">
                <a:solidFill>
                  <a:srgbClr val="4472C4"/>
                </a:solidFill>
              </a:rPr>
              <a:t>Electromagnetic</a:t>
            </a:r>
            <a:r>
              <a:rPr lang="es-ES" sz="2400" b="1">
                <a:solidFill>
                  <a:srgbClr val="4472C4"/>
                </a:solidFill>
              </a:rPr>
              <a:t> </a:t>
            </a:r>
            <a:r>
              <a:rPr lang="es-ES" sz="2400" b="1" err="1">
                <a:solidFill>
                  <a:srgbClr val="4472C4"/>
                </a:solidFill>
              </a:rPr>
              <a:t>field</a:t>
            </a:r>
            <a:endParaRPr lang="en-US" sz="2400" b="1">
              <a:solidFill>
                <a:srgbClr val="4472C4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Optical</a:t>
            </a:r>
            <a:r>
              <a:rPr lang="es-ES" dirty="0"/>
              <a:t> vs </a:t>
            </a:r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500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8" grpId="0" animBg="1"/>
      <p:bldP spid="9" grpId="0" animBg="1"/>
      <p:bldP spid="4" grpId="0"/>
      <p:bldP spid="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E7AC28-7063-57F4-9A25-51816BD327FA}"/>
              </a:ext>
            </a:extLst>
          </p:cNvPr>
          <p:cNvGrpSpPr/>
          <p:nvPr/>
        </p:nvGrpSpPr>
        <p:grpSpPr>
          <a:xfrm>
            <a:off x="7294562" y="964004"/>
            <a:ext cx="3809999" cy="4720846"/>
            <a:chOff x="8244792" y="1400927"/>
            <a:chExt cx="3412213" cy="4311359"/>
          </a:xfrm>
        </p:grpSpPr>
        <p:grpSp>
          <p:nvGrpSpPr>
            <p:cNvPr id="13" name="Grupo 24">
              <a:extLst>
                <a:ext uri="{FF2B5EF4-FFF2-40B4-BE49-F238E27FC236}">
                  <a16:creationId xmlns:a16="http://schemas.microsoft.com/office/drawing/2014/main" id="{BCDCA737-8DD4-EDF8-3CF0-9CFCE3C6BB2E}"/>
                </a:ext>
              </a:extLst>
            </p:cNvPr>
            <p:cNvGrpSpPr/>
            <p:nvPr/>
          </p:nvGrpSpPr>
          <p:grpSpPr>
            <a:xfrm>
              <a:off x="8550349" y="1400927"/>
              <a:ext cx="3106656" cy="3296031"/>
              <a:chOff x="8247144" y="1332606"/>
              <a:chExt cx="3106656" cy="3296031"/>
            </a:xfrm>
          </p:grpSpPr>
          <p:pic>
            <p:nvPicPr>
              <p:cNvPr id="14" name="Picture 17">
                <a:extLst>
                  <a:ext uri="{FF2B5EF4-FFF2-40B4-BE49-F238E27FC236}">
                    <a16:creationId xmlns:a16="http://schemas.microsoft.com/office/drawing/2014/main" id="{B1A1BC98-EDC1-8F97-E8A4-DE0031A19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87" t="9432" r="22832"/>
              <a:stretch/>
            </p:blipFill>
            <p:spPr>
              <a:xfrm>
                <a:off x="8247144" y="1332606"/>
                <a:ext cx="3106656" cy="3296031"/>
              </a:xfrm>
              <a:prstGeom prst="rect">
                <a:avLst/>
              </a:prstGeom>
            </p:spPr>
          </p:pic>
          <p:sp>
            <p:nvSpPr>
              <p:cNvPr id="15" name="Freeform: Shape 20">
                <a:extLst>
                  <a:ext uri="{FF2B5EF4-FFF2-40B4-BE49-F238E27FC236}">
                    <a16:creationId xmlns:a16="http://schemas.microsoft.com/office/drawing/2014/main" id="{98A97496-EEFC-98B4-B8BB-63FD22CC7A94}"/>
                  </a:ext>
                </a:extLst>
              </p:cNvPr>
              <p:cNvSpPr/>
              <p:nvPr/>
            </p:nvSpPr>
            <p:spPr bwMode="auto">
              <a:xfrm>
                <a:off x="8783285" y="1332606"/>
                <a:ext cx="2534970" cy="1629624"/>
              </a:xfrm>
              <a:custGeom>
                <a:avLst/>
                <a:gdLst>
                  <a:gd name="connsiteX0" fmla="*/ 805758 w 2534970"/>
                  <a:gd name="connsiteY0" fmla="*/ 0 h 1629624"/>
                  <a:gd name="connsiteX1" fmla="*/ 0 w 2534970"/>
                  <a:gd name="connsiteY1" fmla="*/ 253497 h 1629624"/>
                  <a:gd name="connsiteX2" fmla="*/ 54321 w 2534970"/>
                  <a:gd name="connsiteY2" fmla="*/ 1104523 h 1629624"/>
                  <a:gd name="connsiteX3" fmla="*/ 1910281 w 2534970"/>
                  <a:gd name="connsiteY3" fmla="*/ 1629624 h 1629624"/>
                  <a:gd name="connsiteX4" fmla="*/ 2408222 w 2534970"/>
                  <a:gd name="connsiteY4" fmla="*/ 1068309 h 1629624"/>
                  <a:gd name="connsiteX5" fmla="*/ 2534970 w 2534970"/>
                  <a:gd name="connsiteY5" fmla="*/ 208230 h 1629624"/>
                  <a:gd name="connsiteX6" fmla="*/ 805758 w 2534970"/>
                  <a:gd name="connsiteY6" fmla="*/ 0 h 162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34970" h="1629624">
                    <a:moveTo>
                      <a:pt x="805758" y="0"/>
                    </a:moveTo>
                    <a:lnTo>
                      <a:pt x="0" y="253497"/>
                    </a:lnTo>
                    <a:lnTo>
                      <a:pt x="54321" y="1104523"/>
                    </a:lnTo>
                    <a:lnTo>
                      <a:pt x="1910281" y="1629624"/>
                    </a:lnTo>
                    <a:lnTo>
                      <a:pt x="2408222" y="1068309"/>
                    </a:lnTo>
                    <a:lnTo>
                      <a:pt x="2534970" y="208230"/>
                    </a:lnTo>
                    <a:lnTo>
                      <a:pt x="8057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6" name="Freeform: Shape 9">
                <a:extLst>
                  <a:ext uri="{FF2B5EF4-FFF2-40B4-BE49-F238E27FC236}">
                    <a16:creationId xmlns:a16="http://schemas.microsoft.com/office/drawing/2014/main" id="{F82F689E-6711-C444-03E6-5BB6B090171B}"/>
                  </a:ext>
                </a:extLst>
              </p:cNvPr>
              <p:cNvSpPr/>
              <p:nvPr/>
            </p:nvSpPr>
            <p:spPr bwMode="auto">
              <a:xfrm>
                <a:off x="8887715" y="2093484"/>
                <a:ext cx="2268062" cy="826681"/>
              </a:xfrm>
              <a:custGeom>
                <a:avLst/>
                <a:gdLst>
                  <a:gd name="connsiteX0" fmla="*/ 0 w 2181726"/>
                  <a:gd name="connsiteY0" fmla="*/ 320842 h 850232"/>
                  <a:gd name="connsiteX1" fmla="*/ 665747 w 2181726"/>
                  <a:gd name="connsiteY1" fmla="*/ 0 h 850232"/>
                  <a:gd name="connsiteX2" fmla="*/ 2181726 w 2181726"/>
                  <a:gd name="connsiteY2" fmla="*/ 352926 h 850232"/>
                  <a:gd name="connsiteX3" fmla="*/ 1748589 w 2181726"/>
                  <a:gd name="connsiteY3" fmla="*/ 850232 h 850232"/>
                  <a:gd name="connsiteX4" fmla="*/ 0 w 2181726"/>
                  <a:gd name="connsiteY4" fmla="*/ 320842 h 85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1726" h="850232">
                    <a:moveTo>
                      <a:pt x="0" y="320842"/>
                    </a:moveTo>
                    <a:lnTo>
                      <a:pt x="665747" y="0"/>
                    </a:lnTo>
                    <a:lnTo>
                      <a:pt x="2181726" y="352926"/>
                    </a:lnTo>
                    <a:lnTo>
                      <a:pt x="1748589" y="850232"/>
                    </a:lnTo>
                    <a:lnTo>
                      <a:pt x="0" y="320842"/>
                    </a:lnTo>
                    <a:close/>
                  </a:path>
                </a:pathLst>
              </a:custGeom>
              <a:solidFill>
                <a:srgbClr val="E9EAEE"/>
              </a:solidFill>
              <a:ln w="508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 extrusionH="152400" prstMaterial="matte">
                <a:bevelT w="0"/>
                <a:bevelB w="381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2469990-509E-35E6-3AC7-23128B7A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8" t="31406" r="6218" b="46352"/>
            <a:stretch/>
          </p:blipFill>
          <p:spPr>
            <a:xfrm rot="21009512">
              <a:off x="8244792" y="5102756"/>
              <a:ext cx="1892256" cy="609530"/>
            </a:xfrm>
            <a:prstGeom prst="rect">
              <a:avLst/>
            </a:prstGeom>
          </p:spPr>
        </p:pic>
        <p:sp>
          <p:nvSpPr>
            <p:cNvPr id="18" name="Forma libre: forma 26">
              <a:extLst>
                <a:ext uri="{FF2B5EF4-FFF2-40B4-BE49-F238E27FC236}">
                  <a16:creationId xmlns:a16="http://schemas.microsoft.com/office/drawing/2014/main" id="{A05F0795-04EF-3341-5729-1099352C9ACE}"/>
                </a:ext>
              </a:extLst>
            </p:cNvPr>
            <p:cNvSpPr/>
            <p:nvPr/>
          </p:nvSpPr>
          <p:spPr>
            <a:xfrm>
              <a:off x="9926583" y="3703406"/>
              <a:ext cx="952117" cy="1650445"/>
            </a:xfrm>
            <a:custGeom>
              <a:avLst/>
              <a:gdLst>
                <a:gd name="connsiteX0" fmla="*/ 688157 w 952117"/>
                <a:gd name="connsiteY0" fmla="*/ 0 h 1650445"/>
                <a:gd name="connsiteX1" fmla="*/ 622169 w 952117"/>
                <a:gd name="connsiteY1" fmla="*/ 103695 h 1650445"/>
                <a:gd name="connsiteX2" fmla="*/ 612742 w 952117"/>
                <a:gd name="connsiteY2" fmla="*/ 471340 h 1650445"/>
                <a:gd name="connsiteX3" fmla="*/ 952107 w 952117"/>
                <a:gd name="connsiteY3" fmla="*/ 1112363 h 1650445"/>
                <a:gd name="connsiteX4" fmla="*/ 622169 w 952117"/>
                <a:gd name="connsiteY4" fmla="*/ 1564850 h 1650445"/>
                <a:gd name="connsiteX5" fmla="*/ 0 w 952117"/>
                <a:gd name="connsiteY5" fmla="*/ 1649691 h 16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117" h="1650445">
                  <a:moveTo>
                    <a:pt x="688157" y="0"/>
                  </a:moveTo>
                  <a:cubicBezTo>
                    <a:pt x="661447" y="12569"/>
                    <a:pt x="634738" y="25138"/>
                    <a:pt x="622169" y="103695"/>
                  </a:cubicBezTo>
                  <a:cubicBezTo>
                    <a:pt x="609600" y="182252"/>
                    <a:pt x="557752" y="303229"/>
                    <a:pt x="612742" y="471340"/>
                  </a:cubicBezTo>
                  <a:cubicBezTo>
                    <a:pt x="667732" y="639451"/>
                    <a:pt x="950536" y="930111"/>
                    <a:pt x="952107" y="1112363"/>
                  </a:cubicBezTo>
                  <a:cubicBezTo>
                    <a:pt x="953678" y="1294615"/>
                    <a:pt x="780853" y="1475295"/>
                    <a:pt x="622169" y="1564850"/>
                  </a:cubicBezTo>
                  <a:cubicBezTo>
                    <a:pt x="463485" y="1654405"/>
                    <a:pt x="231742" y="1652048"/>
                    <a:pt x="0" y="1649691"/>
                  </a:cubicBezTo>
                </a:path>
              </a:pathLst>
            </a:custGeom>
            <a:noFill/>
            <a:ln w="98425">
              <a:solidFill>
                <a:srgbClr val="DB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31F5A59-8032-3140-A2B9-A44D8EF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(EMTS)</a:t>
            </a:r>
            <a:endParaRPr lang="es-ES" sz="4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4706E88-626F-1D4E-A85D-59E8FFEE3E02}"/>
              </a:ext>
            </a:extLst>
          </p:cNvPr>
          <p:cNvSpPr txBox="1"/>
          <p:nvPr/>
        </p:nvSpPr>
        <p:spPr>
          <a:xfrm>
            <a:off x="2743095" y="5748752"/>
            <a:ext cx="135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NDI Aurora</a:t>
            </a:r>
          </a:p>
        </p:txBody>
      </p:sp>
      <p:pic>
        <p:nvPicPr>
          <p:cNvPr id="9218" name="Picture 2" descr="Sistema de navegación quirúrgica para cirugía maxilofacial - Aurora® - NDI  - para cirugía ORL / para neurocirugía del raquis / para neurocirugía">
            <a:extLst>
              <a:ext uri="{FF2B5EF4-FFF2-40B4-BE49-F238E27FC236}">
                <a16:creationId xmlns:a16="http://schemas.microsoft.com/office/drawing/2014/main" id="{7C7B202D-D64E-772F-DD64-D6A4676B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9" y="2161805"/>
            <a:ext cx="6763110" cy="2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11">
            <a:extLst>
              <a:ext uri="{FF2B5EF4-FFF2-40B4-BE49-F238E27FC236}">
                <a16:creationId xmlns:a16="http://schemas.microsoft.com/office/drawing/2014/main" id="{E72A70E6-28D4-5163-B16A-337A50482F07}"/>
              </a:ext>
            </a:extLst>
          </p:cNvPr>
          <p:cNvSpPr txBox="1"/>
          <p:nvPr/>
        </p:nvSpPr>
        <p:spPr>
          <a:xfrm>
            <a:off x="8198732" y="5748752"/>
            <a:ext cx="334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NDI 3D </a:t>
            </a:r>
            <a:r>
              <a:rPr lang="es-ES" b="1" err="1"/>
              <a:t>Guidance</a:t>
            </a:r>
            <a:endParaRPr lang="es-ES" b="1"/>
          </a:p>
        </p:txBody>
      </p:sp>
      <p:pic>
        <p:nvPicPr>
          <p:cNvPr id="1026" name="Picture 2" descr="Ascension - EST, Engineering Systems Technologies GmbH &amp; Co. KG">
            <a:extLst>
              <a:ext uri="{FF2B5EF4-FFF2-40B4-BE49-F238E27FC236}">
                <a16:creationId xmlns:a16="http://schemas.microsoft.com/office/drawing/2014/main" id="{1E5C2CC0-1E18-52E7-57F6-D88E1E880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57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26B66D-727A-15E2-8056-A5788253DBC1}"/>
              </a:ext>
            </a:extLst>
          </p:cNvPr>
          <p:cNvCxnSpPr>
            <a:cxnSpLocks/>
          </p:cNvCxnSpPr>
          <p:nvPr/>
        </p:nvCxnSpPr>
        <p:spPr>
          <a:xfrm>
            <a:off x="9649627" y="876518"/>
            <a:ext cx="585896" cy="258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1187EF-67F5-C7CE-BBA3-1C35B4FBC529}"/>
              </a:ext>
            </a:extLst>
          </p:cNvPr>
          <p:cNvSpPr txBox="1"/>
          <p:nvPr/>
        </p:nvSpPr>
        <p:spPr>
          <a:xfrm>
            <a:off x="8751262" y="446702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needles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11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sultado de imagen de electromagnetic tracking surg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956" y="1046706"/>
            <a:ext cx="2735400" cy="2051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21" y="1046707"/>
            <a:ext cx="3517462" cy="1514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sultado de imagen de electromagnetic tracking surg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54" y="3200400"/>
            <a:ext cx="4312724" cy="2887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9" y="2673378"/>
            <a:ext cx="4458067" cy="34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53A198A-2162-AD45-B679-607014B6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(EMTS)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658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6D79E68-07C7-D841-92BF-01EBCB7CB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463676"/>
            <a:ext cx="4897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Times New Roman" pitchFamily="18" charset="0"/>
              <a:buNone/>
              <a:defRPr/>
            </a:pPr>
            <a:endParaRPr lang="es-ES" altLang="en-US" sz="20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25C300D8-B906-5846-9540-770DD371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2009776"/>
            <a:ext cx="6192838" cy="37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6">
            <a:extLst>
              <a:ext uri="{FF2B5EF4-FFF2-40B4-BE49-F238E27FC236}">
                <a16:creationId xmlns:a16="http://schemas.microsoft.com/office/drawing/2014/main" id="{522859E4-24D4-9342-B04E-FB1A6D074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9" y="1700214"/>
            <a:ext cx="2447925" cy="69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4572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400" b="1"/>
              <a:t>Serial port connection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F133F492-1210-C248-B068-9F52577F3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6" y="5721336"/>
            <a:ext cx="4105275" cy="37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4572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altLang="en-US" sz="1400" b="1" err="1"/>
              <a:t>Tracked</a:t>
            </a:r>
            <a:r>
              <a:rPr lang="es-ES" altLang="en-US" sz="1400" b="1"/>
              <a:t> Tool (</a:t>
            </a:r>
            <a:r>
              <a:rPr lang="es-ES" altLang="en-US" sz="1400" b="1" err="1"/>
              <a:t>with</a:t>
            </a:r>
            <a:r>
              <a:rPr lang="es-ES" altLang="en-US" sz="1400" b="1"/>
              <a:t> sensor </a:t>
            </a:r>
            <a:r>
              <a:rPr lang="es-ES" altLang="en-US" sz="1400" b="1" err="1"/>
              <a:t>inside</a:t>
            </a:r>
            <a:r>
              <a:rPr lang="es-ES" altLang="en-US" sz="1400" b="1"/>
              <a:t>)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C6CDAA40-BE6E-2F43-B190-71E78190C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2082800"/>
            <a:ext cx="43926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4572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altLang="en-US" sz="1400" b="1"/>
              <a:t>SCU 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altLang="en-US" sz="1400" b="1"/>
              <a:t>(</a:t>
            </a:r>
            <a:r>
              <a:rPr lang="es-ES" altLang="en-US" sz="1400" b="1" err="1"/>
              <a:t>System</a:t>
            </a:r>
            <a:r>
              <a:rPr lang="es-ES" altLang="en-US" sz="1400" b="1"/>
              <a:t> Control </a:t>
            </a:r>
            <a:r>
              <a:rPr lang="es-ES" altLang="en-US" sz="1400" b="1" err="1"/>
              <a:t>Unit</a:t>
            </a:r>
            <a:r>
              <a:rPr lang="es-ES" altLang="en-US" sz="1400" b="1"/>
              <a:t>)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6F7FDFA2-ADE2-7E49-8008-15C27AD10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3233739"/>
            <a:ext cx="3168650" cy="37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4572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s-ES" altLang="en-US" sz="1400" b="1"/>
              <a:t>Field </a:t>
            </a:r>
            <a:r>
              <a:rPr lang="es-ES" altLang="en-US" sz="1400" b="1" err="1"/>
              <a:t>generator</a:t>
            </a:r>
            <a:endParaRPr lang="es-ES" altLang="en-US" sz="1400" b="1"/>
          </a:p>
        </p:txBody>
      </p:sp>
      <p:sp>
        <p:nvSpPr>
          <p:cNvPr id="26" name="Oval 14">
            <a:extLst>
              <a:ext uri="{FF2B5EF4-FFF2-40B4-BE49-F238E27FC236}">
                <a16:creationId xmlns:a16="http://schemas.microsoft.com/office/drawing/2014/main" id="{2B40F587-BD61-B84D-9262-3685C97148E7}"/>
              </a:ext>
            </a:extLst>
          </p:cNvPr>
          <p:cNvSpPr>
            <a:spLocks noChangeArrowheads="1"/>
          </p:cNvSpPr>
          <p:nvPr/>
        </p:nvSpPr>
        <p:spPr bwMode="auto">
          <a:xfrm rot="-749209">
            <a:off x="5526089" y="4745039"/>
            <a:ext cx="1368425" cy="7207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AFD3B149-848C-2D47-828E-95E2251D04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5063" y="5322888"/>
            <a:ext cx="647700" cy="43180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Oval 16">
            <a:extLst>
              <a:ext uri="{FF2B5EF4-FFF2-40B4-BE49-F238E27FC236}">
                <a16:creationId xmlns:a16="http://schemas.microsoft.com/office/drawing/2014/main" id="{F1920200-593F-CF4A-BE7A-29D3803DB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3810000"/>
            <a:ext cx="1800225" cy="1441450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C4E5D110-60AD-8B41-A882-F60657B3DD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11451" y="3594100"/>
            <a:ext cx="358775" cy="43180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02206A71-335D-E342-97B5-6A72C9A364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7576" y="2586039"/>
            <a:ext cx="720725" cy="287337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19">
            <a:extLst>
              <a:ext uri="{FF2B5EF4-FFF2-40B4-BE49-F238E27FC236}">
                <a16:creationId xmlns:a16="http://schemas.microsoft.com/office/drawing/2014/main" id="{9A4308CF-0C18-3A49-AD1A-21EDFE7E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2298701"/>
            <a:ext cx="2303463" cy="13684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59C6C11D-AA0A-0D41-91F9-1C82E8EE4B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40688" y="2730501"/>
            <a:ext cx="360362" cy="360363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1">
            <a:extLst>
              <a:ext uri="{FF2B5EF4-FFF2-40B4-BE49-F238E27FC236}">
                <a16:creationId xmlns:a16="http://schemas.microsoft.com/office/drawing/2014/main" id="{539CFAA1-C554-054B-96CA-7E8F3A25A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2441575"/>
            <a:ext cx="144462" cy="433388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2">
            <a:extLst>
              <a:ext uri="{FF2B5EF4-FFF2-40B4-BE49-F238E27FC236}">
                <a16:creationId xmlns:a16="http://schemas.microsoft.com/office/drawing/2014/main" id="{F82C6E7D-78B9-DE4B-BA41-48FB92995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8026" y="3341689"/>
            <a:ext cx="288925" cy="1587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23">
            <a:extLst>
              <a:ext uri="{FF2B5EF4-FFF2-40B4-BE49-F238E27FC236}">
                <a16:creationId xmlns:a16="http://schemas.microsoft.com/office/drawing/2014/main" id="{FE05913F-095D-AA49-B47A-727EEC616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1" y="3162301"/>
            <a:ext cx="792163" cy="27699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altLang="en-US" sz="1200" b="1" err="1"/>
              <a:t>To</a:t>
            </a:r>
            <a:r>
              <a:rPr lang="es-ES" altLang="en-US" sz="1200" b="1"/>
              <a:t> PC</a:t>
            </a:r>
          </a:p>
        </p:txBody>
      </p:sp>
      <p:sp>
        <p:nvSpPr>
          <p:cNvPr id="36" name="Line 24">
            <a:extLst>
              <a:ext uri="{FF2B5EF4-FFF2-40B4-BE49-F238E27FC236}">
                <a16:creationId xmlns:a16="http://schemas.microsoft.com/office/drawing/2014/main" id="{DA6529D2-7BE2-7D42-B5C6-71147B83E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0326" y="3378200"/>
            <a:ext cx="792163" cy="215900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25">
            <a:extLst>
              <a:ext uri="{FF2B5EF4-FFF2-40B4-BE49-F238E27FC236}">
                <a16:creationId xmlns:a16="http://schemas.microsoft.com/office/drawing/2014/main" id="{5D1D3638-27F1-6746-A608-B5C6B3A72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3522664"/>
            <a:ext cx="1944687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" altLang="en-US" sz="1200" b="1" err="1"/>
              <a:t>To</a:t>
            </a:r>
            <a:r>
              <a:rPr lang="es-ES" altLang="en-US" sz="1200" b="1"/>
              <a:t> </a:t>
            </a:r>
            <a:r>
              <a:rPr lang="es-ES" altLang="en-US" sz="1200" b="1" err="1"/>
              <a:t>power</a:t>
            </a:r>
            <a:r>
              <a:rPr lang="es-ES" altLang="en-US" sz="1200" b="1"/>
              <a:t> </a:t>
            </a:r>
            <a:r>
              <a:rPr lang="es-ES" altLang="en-US" sz="1200" b="1" err="1"/>
              <a:t>source</a:t>
            </a:r>
            <a:endParaRPr lang="es-ES" altLang="en-US" sz="1200" b="1"/>
          </a:p>
        </p:txBody>
      </p:sp>
      <p:sp>
        <p:nvSpPr>
          <p:cNvPr id="38" name="Text Box 6">
            <a:extLst>
              <a:ext uri="{FF2B5EF4-FFF2-40B4-BE49-F238E27FC236}">
                <a16:creationId xmlns:a16="http://schemas.microsoft.com/office/drawing/2014/main" id="{4B381689-DC82-734E-B13D-CE15B4514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826" y="2444558"/>
            <a:ext cx="2447925" cy="37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4572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1400" b="1"/>
              <a:t>Power connection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7A8B3-1829-788E-A7F2-FDDD422E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(EMTS)</a:t>
            </a:r>
            <a:endParaRPr lang="en-US" dirty="0"/>
          </a:p>
        </p:txBody>
      </p:sp>
      <p:pic>
        <p:nvPicPr>
          <p:cNvPr id="39" name="Picture 6" descr="magen relacionada">
            <a:extLst>
              <a:ext uri="{FF2B5EF4-FFF2-40B4-BE49-F238E27FC236}">
                <a16:creationId xmlns:a16="http://schemas.microsoft.com/office/drawing/2014/main" id="{C0D4C95A-09F0-36D2-03FB-B03DF5751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2" y="1065081"/>
            <a:ext cx="2928498" cy="12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7">
            <a:extLst>
              <a:ext uri="{FF2B5EF4-FFF2-40B4-BE49-F238E27FC236}">
                <a16:creationId xmlns:a16="http://schemas.microsoft.com/office/drawing/2014/main" id="{77567198-BC3C-6422-E062-6942986573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61430" r="37435"/>
          <a:stretch/>
        </p:blipFill>
        <p:spPr>
          <a:xfrm>
            <a:off x="274232" y="3714452"/>
            <a:ext cx="1480880" cy="153699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8" name="Picture 2" descr="Ascension - EST, Engineering Systems Technologies GmbH &amp; Co. KG">
            <a:extLst>
              <a:ext uri="{FF2B5EF4-FFF2-40B4-BE49-F238E27FC236}">
                <a16:creationId xmlns:a16="http://schemas.microsoft.com/office/drawing/2014/main" id="{53C9481C-F3D1-AABD-4A34-BF73EDC6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330" y="51489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4A4C84-5442-F507-7B14-81564C0CAA5D}"/>
              </a:ext>
            </a:extLst>
          </p:cNvPr>
          <p:cNvGrpSpPr/>
          <p:nvPr/>
        </p:nvGrpSpPr>
        <p:grpSpPr>
          <a:xfrm>
            <a:off x="8621080" y="110721"/>
            <a:ext cx="3376828" cy="2380248"/>
            <a:chOff x="8401050" y="60365"/>
            <a:chExt cx="3519707" cy="2480960"/>
          </a:xfrm>
        </p:grpSpPr>
        <p:pic>
          <p:nvPicPr>
            <p:cNvPr id="44" name="Picture 17">
              <a:extLst>
                <a:ext uri="{FF2B5EF4-FFF2-40B4-BE49-F238E27FC236}">
                  <a16:creationId xmlns:a16="http://schemas.microsoft.com/office/drawing/2014/main" id="{82888EBA-58B0-9FAC-9782-B76291B4B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7" t="9432" r="22832" b="23562"/>
            <a:stretch/>
          </p:blipFill>
          <p:spPr>
            <a:xfrm>
              <a:off x="8451936" y="60365"/>
              <a:ext cx="3468821" cy="248096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7EE47F-69A9-2043-9584-AD2FE3C3291B}"/>
                </a:ext>
              </a:extLst>
            </p:cNvPr>
            <p:cNvSpPr/>
            <p:nvPr/>
          </p:nvSpPr>
          <p:spPr>
            <a:xfrm>
              <a:off x="8401050" y="2044701"/>
              <a:ext cx="1419311" cy="495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3D Guidance - NDI">
            <a:extLst>
              <a:ext uri="{FF2B5EF4-FFF2-40B4-BE49-F238E27FC236}">
                <a16:creationId xmlns:a16="http://schemas.microsoft.com/office/drawing/2014/main" id="{062C5BC4-2BE6-4932-1F46-6D7B03E50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21450" r="4994" b="19415"/>
          <a:stretch/>
        </p:blipFill>
        <p:spPr bwMode="auto">
          <a:xfrm>
            <a:off x="4263586" y="920743"/>
            <a:ext cx="2780042" cy="11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/>
          <a:stretch/>
        </p:blipFill>
        <p:spPr bwMode="auto">
          <a:xfrm>
            <a:off x="1556657" y="4012030"/>
            <a:ext cx="590841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b="2656"/>
          <a:stretch/>
        </p:blipFill>
        <p:spPr bwMode="auto">
          <a:xfrm>
            <a:off x="7620000" y="3733800"/>
            <a:ext cx="2802308" cy="286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73BDC06E-4415-7541-9904-69E3C5F41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t="20965" r="3401" b="25559"/>
          <a:stretch/>
        </p:blipFill>
        <p:spPr bwMode="auto">
          <a:xfrm>
            <a:off x="2209801" y="1208996"/>
            <a:ext cx="7805491" cy="232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563104-F196-5813-121E-519B619E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(EMTS)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4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1600200" y="1021555"/>
            <a:ext cx="4419600" cy="5181600"/>
          </a:xfrm>
          <a:prstGeom prst="roundRect">
            <a:avLst>
              <a:gd name="adj" fmla="val 105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redondeado 4"/>
          <p:cNvSpPr/>
          <p:nvPr/>
        </p:nvSpPr>
        <p:spPr>
          <a:xfrm>
            <a:off x="6172200" y="1021555"/>
            <a:ext cx="4419600" cy="5181600"/>
          </a:xfrm>
          <a:prstGeom prst="roundRect">
            <a:avLst>
              <a:gd name="adj" fmla="val 11171"/>
            </a:avLst>
          </a:prstGeom>
          <a:solidFill>
            <a:srgbClr val="E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/>
          <p:cNvSpPr/>
          <p:nvPr/>
        </p:nvSpPr>
        <p:spPr>
          <a:xfrm>
            <a:off x="1600200" y="102155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>
                <a:ln>
                  <a:solidFill>
                    <a:sysClr val="windowText" lastClr="000000"/>
                  </a:solidFill>
                </a:ln>
              </a:rPr>
              <a:t>ADVANTAGES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6172200" y="1021555"/>
            <a:ext cx="4419600" cy="93107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400" b="1">
                <a:ln>
                  <a:solidFill>
                    <a:sysClr val="windowText" lastClr="000000"/>
                  </a:solidFill>
                </a:ln>
              </a:rPr>
              <a:t>DISADVANTAGES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879652" y="2201068"/>
            <a:ext cx="3860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Line-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of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-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sight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not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required</a:t>
            </a:r>
            <a:endParaRPr lang="es-ES_tradnl" sz="3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36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Tool 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tip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tracking (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small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sensors</a:t>
            </a:r>
            <a:r>
              <a:rPr lang="es-ES_tradnl" sz="3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451652" y="2201068"/>
            <a:ext cx="38606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Ferromagnetic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distortions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Working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volume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Limited</a:t>
            </a:r>
            <a:r>
              <a:rPr lang="es-ES_tradnl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-ES_tradnl" sz="3600" b="1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accuracy</a:t>
            </a:r>
            <a:endParaRPr lang="es-ES_tradnl" sz="36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07EC2-E56D-220E-0EC6-204DC6B4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Electromagnetic</a:t>
            </a:r>
            <a:r>
              <a:rPr lang="es-ES" dirty="0"/>
              <a:t> tracking </a:t>
            </a:r>
            <a:r>
              <a:rPr lang="es-ES" dirty="0" err="1"/>
              <a:t>systems</a:t>
            </a:r>
            <a:r>
              <a:rPr lang="es-ES" dirty="0"/>
              <a:t> (EMTS)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687E-23BB-231E-8BBA-E6DC47DBA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/>
              <a:t>Coordinate</a:t>
            </a:r>
            <a:r>
              <a:rPr lang="es-ES" b="1" dirty="0"/>
              <a:t> </a:t>
            </a:r>
            <a:r>
              <a:rPr lang="es-ES" b="1" dirty="0" err="1"/>
              <a:t>Systems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332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40F22BE-1F49-17AB-620F-6D8105E8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77" y="1432196"/>
            <a:ext cx="10340923" cy="4479992"/>
          </a:xfrm>
        </p:spPr>
        <p:txBody>
          <a:bodyPr>
            <a:normAutofit/>
          </a:bodyPr>
          <a:lstStyle/>
          <a:p>
            <a:pPr marL="514350" indent="-514350">
              <a:buAutoNum type="arabicParenBoth"/>
            </a:pPr>
            <a:r>
              <a:rPr lang="es-ES" sz="2400" dirty="0" err="1"/>
              <a:t>Left-handed</a:t>
            </a:r>
            <a:r>
              <a:rPr lang="es-ES" sz="2400" dirty="0"/>
              <a:t> </a:t>
            </a:r>
            <a:r>
              <a:rPr lang="es-ES" sz="2400" dirty="0" err="1"/>
              <a:t>or</a:t>
            </a:r>
            <a:r>
              <a:rPr lang="es-ES" sz="2400" dirty="0"/>
              <a:t> </a:t>
            </a:r>
            <a:r>
              <a:rPr lang="es-ES" sz="2400" dirty="0" err="1"/>
              <a:t>right-handed</a:t>
            </a:r>
            <a:endParaRPr lang="es-ES" sz="2400" dirty="0"/>
          </a:p>
          <a:p>
            <a:pPr marL="514350" indent="-514350">
              <a:buAutoNum type="arabicParenBoth"/>
            </a:pPr>
            <a:endParaRPr lang="es-ES" sz="2400" dirty="0"/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s-ES" sz="2400" dirty="0"/>
              <a:t>Define </a:t>
            </a:r>
            <a:r>
              <a:rPr lang="es-ES" sz="2400" dirty="0" err="1"/>
              <a:t>origin</a:t>
            </a:r>
            <a:r>
              <a:rPr lang="es-ES" sz="2400" dirty="0"/>
              <a:t>: </a:t>
            </a:r>
          </a:p>
          <a:p>
            <a:pPr lvl="1"/>
            <a:r>
              <a:rPr lang="en-CA" sz="2000" dirty="0"/>
              <a:t>Where is (0,0,0)?</a:t>
            </a:r>
            <a:endParaRPr lang="es-ES" sz="2400" dirty="0"/>
          </a:p>
          <a:p>
            <a:pPr marL="514350" indent="-514350">
              <a:buAutoNum type="arabicParenBoth"/>
            </a:pPr>
            <a:endParaRPr lang="es-ES" sz="2400" dirty="0"/>
          </a:p>
          <a:p>
            <a:pPr marL="514350" indent="-514350">
              <a:buAutoNum type="arabicParenBoth"/>
            </a:pPr>
            <a:r>
              <a:rPr lang="es-ES" sz="2400" dirty="0"/>
              <a:t>Define </a:t>
            </a:r>
            <a:r>
              <a:rPr lang="es-ES" sz="2400" dirty="0" err="1"/>
              <a:t>directions</a:t>
            </a:r>
            <a:endParaRPr lang="es-ES" sz="2400" dirty="0"/>
          </a:p>
          <a:p>
            <a:pPr lvl="1"/>
            <a:r>
              <a:rPr lang="en-CA" sz="2000" dirty="0"/>
              <a:t>Which direction is X, Y, and Z?</a:t>
            </a:r>
          </a:p>
          <a:p>
            <a:pPr marL="514350" indent="-514350">
              <a:buAutoNum type="arabicParenBoth"/>
            </a:pPr>
            <a:endParaRPr lang="es-ES" sz="2400" dirty="0"/>
          </a:p>
          <a:p>
            <a:pPr marL="514350" indent="-514350">
              <a:buAutoNum type="arabicParenBoth"/>
            </a:pPr>
            <a:r>
              <a:rPr lang="es-ES" sz="2400" dirty="0"/>
              <a:t>Define </a:t>
            </a:r>
            <a:r>
              <a:rPr lang="es-ES" sz="2400" dirty="0" err="1"/>
              <a:t>units</a:t>
            </a:r>
            <a:endParaRPr lang="es-ES" sz="2400" dirty="0"/>
          </a:p>
          <a:p>
            <a:pPr lvl="1"/>
            <a:r>
              <a:rPr lang="en-CA" sz="2000" dirty="0"/>
              <a:t>How much is 1?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Coordinate system: definition</a:t>
            </a:r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B471B8F1-C6EC-9038-D99D-66E23AA01EC1}"/>
              </a:ext>
            </a:extLst>
          </p:cNvPr>
          <p:cNvGrpSpPr/>
          <p:nvPr/>
        </p:nvGrpSpPr>
        <p:grpSpPr>
          <a:xfrm>
            <a:off x="5206184" y="3371850"/>
            <a:ext cx="2451915" cy="2399777"/>
            <a:chOff x="457200" y="2538948"/>
            <a:chExt cx="1725804" cy="1790152"/>
          </a:xfrm>
        </p:grpSpPr>
        <p:cxnSp>
          <p:nvCxnSpPr>
            <p:cNvPr id="37" name="Straight Arrow Connector 2">
              <a:extLst>
                <a:ext uri="{FF2B5EF4-FFF2-40B4-BE49-F238E27FC236}">
                  <a16:creationId xmlns:a16="http://schemas.microsoft.com/office/drawing/2014/main" id="{C1D0F1AF-0E1D-A33B-CA4D-F56B7341CB7C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5">
              <a:extLst>
                <a:ext uri="{FF2B5EF4-FFF2-40B4-BE49-F238E27FC236}">
                  <a16:creationId xmlns:a16="http://schemas.microsoft.com/office/drawing/2014/main" id="{8AE2A77B-0854-08CB-E3FA-69F824C2C460}"/>
                </a:ext>
              </a:extLst>
            </p:cNvPr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7">
              <a:extLst>
                <a:ext uri="{FF2B5EF4-FFF2-40B4-BE49-F238E27FC236}">
                  <a16:creationId xmlns:a16="http://schemas.microsoft.com/office/drawing/2014/main" id="{1EBF996F-F405-3B3A-36F5-5D19ECEE1CB0}"/>
                </a:ext>
              </a:extLst>
            </p:cNvPr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E35C9304-5B55-6BC0-2020-3FB1AD9F6628}"/>
                </a:ext>
              </a:extLst>
            </p:cNvPr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D1C41741-1B24-657D-58B9-ED909888521D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E5DEB3D2-DB06-F04F-655C-7670170E73FE}"/>
                </a:ext>
              </a:extLst>
            </p:cNvPr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pic>
        <p:nvPicPr>
          <p:cNvPr id="43" name="Picture 2" descr="http://viz.aset.psu.edu/gho/sem_notes/3d_fundamentals/gifs/left_right_hand.gif">
            <a:extLst>
              <a:ext uri="{FF2B5EF4-FFF2-40B4-BE49-F238E27FC236}">
                <a16:creationId xmlns:a16="http://schemas.microsoft.com/office/drawing/2014/main" id="{ABC2D57C-552A-FAC1-4602-191FC44E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31"/>
          <a:stretch/>
        </p:blipFill>
        <p:spPr bwMode="auto">
          <a:xfrm>
            <a:off x="7436958" y="904777"/>
            <a:ext cx="1623382" cy="271462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viz.aset.psu.edu/gho/sem_notes/3d_fundamentals/gifs/left_right_hand.gif">
            <a:extLst>
              <a:ext uri="{FF2B5EF4-FFF2-40B4-BE49-F238E27FC236}">
                <a16:creationId xmlns:a16="http://schemas.microsoft.com/office/drawing/2014/main" id="{FEC0F728-84FF-8DE5-AE99-522921EC9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2"/>
          <a:stretch/>
        </p:blipFill>
        <p:spPr bwMode="auto">
          <a:xfrm>
            <a:off x="9369180" y="904777"/>
            <a:ext cx="1947527" cy="271462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3374267-EE34-C80A-F32A-AAC7E9EF0DD2}"/>
              </a:ext>
            </a:extLst>
          </p:cNvPr>
          <p:cNvSpPr/>
          <p:nvPr/>
        </p:nvSpPr>
        <p:spPr>
          <a:xfrm>
            <a:off x="9369180" y="904777"/>
            <a:ext cx="1947527" cy="2714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0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C0E86A-8AB1-9F74-8BC1-4D0CE44D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02" y="1327421"/>
            <a:ext cx="11414417" cy="1542239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/>
              <a:t>Use medical imaging to plan, perform and evaluate surgical procedures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/>
              <a:t>Objective </a:t>
            </a:r>
            <a:r>
              <a:rPr lang="en" sz="2000" dirty="0">
                <a:sym typeface="Wingdings" panose="05000000000000000000" pitchFamily="2" charset="2"/>
              </a:rPr>
              <a:t> less invasive and more precise surgeries  shorter hospital stays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>
                <a:sym typeface="Wingdings" panose="05000000000000000000" pitchFamily="2" charset="2"/>
              </a:rPr>
              <a:t>Common imaging modalities: CT and MRI. Others: US, angiography…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sz="2000" dirty="0">
                <a:sym typeface="Wingdings" panose="05000000000000000000" pitchFamily="2" charset="2"/>
              </a:rPr>
              <a:t>Use of special devices and software for tracking</a:t>
            </a:r>
          </a:p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B3CEA2-2619-A240-95A0-FB53D7BA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03" y="259025"/>
            <a:ext cx="11414416" cy="870012"/>
          </a:xfrm>
        </p:spPr>
        <p:txBody>
          <a:bodyPr/>
          <a:lstStyle/>
          <a:p>
            <a:r>
              <a:rPr lang="es-ES" sz="4000" dirty="0" err="1"/>
              <a:t>Image-Guided</a:t>
            </a:r>
            <a:r>
              <a:rPr lang="es-ES" sz="4000" dirty="0"/>
              <a:t> </a:t>
            </a:r>
            <a:r>
              <a:rPr lang="es-ES" sz="4000" dirty="0" err="1"/>
              <a:t>Therapy</a:t>
            </a:r>
            <a:endParaRPr lang="en-US" dirty="0"/>
          </a:p>
        </p:txBody>
      </p:sp>
      <p:pic>
        <p:nvPicPr>
          <p:cNvPr id="2050" name="Picture 2" descr="Resultado de imagen de computer assisted surgery">
            <a:extLst>
              <a:ext uri="{FF2B5EF4-FFF2-40B4-BE49-F238E27FC236}">
                <a16:creationId xmlns:a16="http://schemas.microsoft.com/office/drawing/2014/main" id="{7912657A-3938-44DE-B6C8-D415C7BAE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3"/>
          <a:stretch/>
        </p:blipFill>
        <p:spPr bwMode="auto">
          <a:xfrm>
            <a:off x="1064441" y="2859269"/>
            <a:ext cx="9865648" cy="316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17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Coordinate system</a:t>
            </a:r>
          </a:p>
        </p:txBody>
      </p:sp>
      <p:grpSp>
        <p:nvGrpSpPr>
          <p:cNvPr id="19" name="Group 1027">
            <a:extLst>
              <a:ext uri="{FF2B5EF4-FFF2-40B4-BE49-F238E27FC236}">
                <a16:creationId xmlns:a16="http://schemas.microsoft.com/office/drawing/2014/main" id="{CFA1F6EF-0548-BC72-A981-576144EDB071}"/>
              </a:ext>
            </a:extLst>
          </p:cNvPr>
          <p:cNvGrpSpPr>
            <a:grpSpLocks/>
          </p:cNvGrpSpPr>
          <p:nvPr/>
        </p:nvGrpSpPr>
        <p:grpSpPr bwMode="auto">
          <a:xfrm>
            <a:off x="1401762" y="1164020"/>
            <a:ext cx="5475288" cy="4686301"/>
            <a:chOff x="-41" y="1344"/>
            <a:chExt cx="3449" cy="2952"/>
          </a:xfrm>
        </p:grpSpPr>
        <p:sp>
          <p:nvSpPr>
            <p:cNvPr id="20" name="Line 1028">
              <a:extLst>
                <a:ext uri="{FF2B5EF4-FFF2-40B4-BE49-F238E27FC236}">
                  <a16:creationId xmlns:a16="http://schemas.microsoft.com/office/drawing/2014/main" id="{86419C6B-4F12-1D07-A613-BB6A35B65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584"/>
              <a:ext cx="0" cy="2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029">
              <a:extLst>
                <a:ext uri="{FF2B5EF4-FFF2-40B4-BE49-F238E27FC236}">
                  <a16:creationId xmlns:a16="http://schemas.microsoft.com/office/drawing/2014/main" id="{531B4C4F-8561-0302-2994-D51E753047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00" y="2712"/>
              <a:ext cx="0" cy="22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030">
              <a:extLst>
                <a:ext uri="{FF2B5EF4-FFF2-40B4-BE49-F238E27FC236}">
                  <a16:creationId xmlns:a16="http://schemas.microsoft.com/office/drawing/2014/main" id="{C466F605-7BC8-9B1A-99DC-9670C07A0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" y="3840"/>
              <a:ext cx="402" cy="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1031">
              <a:extLst>
                <a:ext uri="{FF2B5EF4-FFF2-40B4-BE49-F238E27FC236}">
                  <a16:creationId xmlns:a16="http://schemas.microsoft.com/office/drawing/2014/main" id="{09B1BABF-60D3-24CE-4A22-ADB73626C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6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1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4" name="Text Box 1032">
              <a:extLst>
                <a:ext uri="{FF2B5EF4-FFF2-40B4-BE49-F238E27FC236}">
                  <a16:creationId xmlns:a16="http://schemas.microsoft.com/office/drawing/2014/main" id="{313C9AC1-EB5F-5EA7-33AE-0A1DBE177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34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1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5" name="Text Box 1033">
              <a:extLst>
                <a:ext uri="{FF2B5EF4-FFF2-40B4-BE49-F238E27FC236}">
                  <a16:creationId xmlns:a16="http://schemas.microsoft.com/office/drawing/2014/main" id="{D4B16182-B94D-F7E5-50B0-81717D661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1" y="400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26" name="AutoShape 1034">
              <a:extLst>
                <a:ext uri="{FF2B5EF4-FFF2-40B4-BE49-F238E27FC236}">
                  <a16:creationId xmlns:a16="http://schemas.microsoft.com/office/drawing/2014/main" id="{91B2592E-8FD6-F655-7E74-DAB9A54DF8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67794">
              <a:off x="2880" y="1824"/>
              <a:ext cx="384" cy="336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Line 1035">
              <a:extLst>
                <a:ext uri="{FF2B5EF4-FFF2-40B4-BE49-F238E27FC236}">
                  <a16:creationId xmlns:a16="http://schemas.microsoft.com/office/drawing/2014/main" id="{4691FA39-D574-50E7-D581-8543B174CF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344"/>
              <a:ext cx="31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36">
              <a:extLst>
                <a:ext uri="{FF2B5EF4-FFF2-40B4-BE49-F238E27FC236}">
                  <a16:creationId xmlns:a16="http://schemas.microsoft.com/office/drawing/2014/main" id="{67140945-7388-B34F-CFB3-E50EEB32F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064"/>
              <a:ext cx="576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 Box 1037">
            <a:extLst>
              <a:ext uri="{FF2B5EF4-FFF2-40B4-BE49-F238E27FC236}">
                <a16:creationId xmlns:a16="http://schemas.microsoft.com/office/drawing/2014/main" id="{4F63BBD3-BD5D-62DA-5EE4-369C87B01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505" y="1240830"/>
            <a:ext cx="35909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000" dirty="0">
                <a:latin typeface="Calibri" panose="020F0502020204030204" pitchFamily="34" charset="0"/>
                <a:cs typeface="Times New Roman" pitchFamily="18" charset="0"/>
              </a:rPr>
              <a:t>Trackers provide location and/or position information relative to a coordinate system.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800" b="1" dirty="0">
                <a:latin typeface="Calibri" panose="020F0502020204030204" pitchFamily="34" charset="0"/>
                <a:cs typeface="Times New Roman" pitchFamily="18" charset="0"/>
              </a:rPr>
              <a:t>(</a:t>
            </a:r>
            <a:r>
              <a:rPr lang="en-US" altLang="en-US" sz="2800" b="1" dirty="0" err="1">
                <a:latin typeface="Calibri" panose="020F0502020204030204" pitchFamily="34" charset="0"/>
                <a:cs typeface="Times New Roman" pitchFamily="18" charset="0"/>
              </a:rPr>
              <a:t>x,y,z</a:t>
            </a:r>
            <a:r>
              <a:rPr lang="en-US" altLang="en-US" sz="2800" b="1" dirty="0">
                <a:latin typeface="Calibri" panose="020F0502020204030204" pitchFamily="34" charset="0"/>
                <a:cs typeface="Times New Roman" pitchFamily="18" charset="0"/>
              </a:rPr>
              <a:t>) (</a:t>
            </a:r>
            <a:r>
              <a:rPr lang="en-US" altLang="en-US" sz="2800" b="1" dirty="0" err="1">
                <a:latin typeface="Calibri" panose="020F0502020204030204" pitchFamily="34" charset="0"/>
                <a:cs typeface="Times New Roman" pitchFamily="18" charset="0"/>
              </a:rPr>
              <a:t>r</a:t>
            </a:r>
            <a:r>
              <a:rPr lang="en-US" altLang="en-US" sz="2800" b="1" baseline="-25000" dirty="0" err="1">
                <a:latin typeface="Calibri" panose="020F0502020204030204" pitchFamily="34" charset="0"/>
                <a:cs typeface="Times New Roman" pitchFamily="18" charset="0"/>
              </a:rPr>
              <a:t>x</a:t>
            </a:r>
            <a:r>
              <a:rPr lang="en-US" altLang="en-US" sz="2800" b="1" dirty="0" err="1">
                <a:latin typeface="Calibri" panose="020F0502020204030204" pitchFamily="34" charset="0"/>
                <a:cs typeface="Times New Roman" pitchFamily="18" charset="0"/>
              </a:rPr>
              <a:t>,r</a:t>
            </a:r>
            <a:r>
              <a:rPr lang="en-US" altLang="en-US" sz="2800" b="1" baseline="-25000" dirty="0" err="1">
                <a:latin typeface="Calibri" panose="020F0502020204030204" pitchFamily="34" charset="0"/>
                <a:cs typeface="Times New Roman" pitchFamily="18" charset="0"/>
              </a:rPr>
              <a:t>y</a:t>
            </a:r>
            <a:r>
              <a:rPr lang="en-US" altLang="en-US" sz="2800" b="1" dirty="0" err="1">
                <a:latin typeface="Calibri" panose="020F0502020204030204" pitchFamily="34" charset="0"/>
                <a:cs typeface="Times New Roman" pitchFamily="18" charset="0"/>
              </a:rPr>
              <a:t>,r</a:t>
            </a:r>
            <a:r>
              <a:rPr lang="en-US" altLang="en-US" sz="2800" b="1" baseline="-25000" dirty="0" err="1">
                <a:latin typeface="Calibri" panose="020F0502020204030204" pitchFamily="34" charset="0"/>
                <a:cs typeface="Times New Roman" pitchFamily="18" charset="0"/>
              </a:rPr>
              <a:t>z</a:t>
            </a:r>
            <a:r>
              <a:rPr lang="en-US" altLang="en-US" sz="2800" b="1" dirty="0">
                <a:latin typeface="Calibri" panose="020F050202020403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 Box 1038">
            <a:extLst>
              <a:ext uri="{FF2B5EF4-FFF2-40B4-BE49-F238E27FC236}">
                <a16:creationId xmlns:a16="http://schemas.microsoft.com/office/drawing/2014/main" id="{1CD15164-E04C-B234-3B98-4D96AEBF5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917" y="5161017"/>
            <a:ext cx="3084512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Times New Roman" pitchFamily="18" charset="0"/>
              </a:rPr>
              <a:t>(0,0,0)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alibri" panose="020F0502020204030204" pitchFamily="34" charset="0"/>
                <a:cs typeface="Times New Roman" pitchFamily="18" charset="0"/>
              </a:rPr>
              <a:t>Tracker coordinate system</a:t>
            </a:r>
          </a:p>
        </p:txBody>
      </p:sp>
      <p:sp>
        <p:nvSpPr>
          <p:cNvPr id="31" name="AutoShape 1039">
            <a:extLst>
              <a:ext uri="{FF2B5EF4-FFF2-40B4-BE49-F238E27FC236}">
                <a16:creationId xmlns:a16="http://schemas.microsoft.com/office/drawing/2014/main" id="{0C498414-283F-293E-E5E0-8B5CC61D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2230820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" name="Text Box 1040">
            <a:extLst>
              <a:ext uri="{FF2B5EF4-FFF2-40B4-BE49-F238E27FC236}">
                <a16:creationId xmlns:a16="http://schemas.microsoft.com/office/drawing/2014/main" id="{5303399A-BE63-75C1-F506-E1AC69F5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7" y="1709496"/>
            <a:ext cx="259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Calibri" panose="020F0502020204030204" pitchFamily="34" charset="0"/>
                <a:cs typeface="Times New Roman" pitchFamily="18" charset="0"/>
              </a:rPr>
              <a:t>Tool coordinate system</a:t>
            </a:r>
            <a:endParaRPr lang="en-US" altLang="en-US" b="1" dirty="0"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5" name="Conector: curvado 4">
            <a:extLst>
              <a:ext uri="{FF2B5EF4-FFF2-40B4-BE49-F238E27FC236}">
                <a16:creationId xmlns:a16="http://schemas.microsoft.com/office/drawing/2014/main" id="{53E2EFE3-8122-46B1-B085-5043F21328B9}"/>
              </a:ext>
            </a:extLst>
          </p:cNvPr>
          <p:cNvCxnSpPr>
            <a:cxnSpLocks/>
          </p:cNvCxnSpPr>
          <p:nvPr/>
        </p:nvCxnSpPr>
        <p:spPr>
          <a:xfrm rot="5400000">
            <a:off x="2959919" y="2023983"/>
            <a:ext cx="2711398" cy="3294065"/>
          </a:xfrm>
          <a:prstGeom prst="curvedConnector2">
            <a:avLst/>
          </a:prstGeom>
          <a:ln w="57150"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D73024-FBB0-C221-8164-12896EBAD470}"/>
              </a:ext>
            </a:extLst>
          </p:cNvPr>
          <p:cNvSpPr txBox="1"/>
          <p:nvPr/>
        </p:nvSpPr>
        <p:spPr>
          <a:xfrm>
            <a:off x="4919530" y="4037774"/>
            <a:ext cx="3005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FF0000"/>
                </a:solidFill>
              </a:rPr>
              <a:t>ToolToTrackerTransform</a:t>
            </a:r>
            <a:endParaRPr lang="en-CA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75">
                <a:extLst>
                  <a:ext uri="{FF2B5EF4-FFF2-40B4-BE49-F238E27FC236}">
                    <a16:creationId xmlns:a16="http://schemas.microsoft.com/office/drawing/2014/main" id="{DA715BA5-469E-5616-A382-22427F65DAF7}"/>
                  </a:ext>
                </a:extLst>
              </p:cNvPr>
              <p:cNvSpPr txBox="1"/>
              <p:nvPr/>
            </p:nvSpPr>
            <p:spPr>
              <a:xfrm>
                <a:off x="7707292" y="4434418"/>
                <a:ext cx="3493315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s-E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𝐲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75">
                <a:extLst>
                  <a:ext uri="{FF2B5EF4-FFF2-40B4-BE49-F238E27FC236}">
                    <a16:creationId xmlns:a16="http://schemas.microsoft.com/office/drawing/2014/main" id="{DA715BA5-469E-5616-A382-22427F65D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92" y="4434418"/>
                <a:ext cx="3493315" cy="11705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107610AA-8937-BF0D-F982-66AA6C3A3FE2}"/>
              </a:ext>
            </a:extLst>
          </p:cNvPr>
          <p:cNvGrpSpPr/>
          <p:nvPr/>
        </p:nvGrpSpPr>
        <p:grpSpPr>
          <a:xfrm>
            <a:off x="8535706" y="4083737"/>
            <a:ext cx="1866900" cy="1308626"/>
            <a:chOff x="8535706" y="4083737"/>
            <a:chExt cx="1866900" cy="1308626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3E5E057-C726-70BE-0840-ED9476A4295D}"/>
                </a:ext>
              </a:extLst>
            </p:cNvPr>
            <p:cNvSpPr/>
            <p:nvPr/>
          </p:nvSpPr>
          <p:spPr>
            <a:xfrm>
              <a:off x="8535706" y="4434418"/>
              <a:ext cx="1866900" cy="95794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F35DAA5-27D3-7BFA-432A-21581C3379CE}"/>
                </a:ext>
              </a:extLst>
            </p:cNvPr>
            <p:cNvSpPr/>
            <p:nvPr/>
          </p:nvSpPr>
          <p:spPr>
            <a:xfrm>
              <a:off x="8535706" y="4083737"/>
              <a:ext cx="1340972" cy="27622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tx1"/>
                  </a:solidFill>
                </a:rPr>
                <a:t>ROTATION</a:t>
              </a:r>
              <a:endParaRPr lang="en-CA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BDBC8DE-6AD6-D6A1-D896-9F8B21F72BBE}"/>
              </a:ext>
            </a:extLst>
          </p:cNvPr>
          <p:cNvGrpSpPr/>
          <p:nvPr/>
        </p:nvGrpSpPr>
        <p:grpSpPr>
          <a:xfrm>
            <a:off x="9954931" y="4083737"/>
            <a:ext cx="1544840" cy="1308626"/>
            <a:chOff x="9954931" y="4083737"/>
            <a:chExt cx="1544840" cy="1308626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FE7D4CF7-A881-5BEA-DDB2-1FCE2D360BD9}"/>
                </a:ext>
              </a:extLst>
            </p:cNvPr>
            <p:cNvSpPr/>
            <p:nvPr/>
          </p:nvSpPr>
          <p:spPr>
            <a:xfrm>
              <a:off x="10488070" y="4434418"/>
              <a:ext cx="400311" cy="95794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0E71675-31C3-464F-60EA-1ECACA7B72C2}"/>
                </a:ext>
              </a:extLst>
            </p:cNvPr>
            <p:cNvSpPr/>
            <p:nvPr/>
          </p:nvSpPr>
          <p:spPr>
            <a:xfrm>
              <a:off x="9954931" y="4083737"/>
              <a:ext cx="1544840" cy="27622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tx1"/>
                  </a:solidFill>
                </a:rPr>
                <a:t>TRANSLATION</a:t>
              </a:r>
              <a:endParaRPr lang="en-CA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796A9A-BC7F-03DD-CE49-A07DB350852E}"/>
              </a:ext>
            </a:extLst>
          </p:cNvPr>
          <p:cNvSpPr txBox="1"/>
          <p:nvPr/>
        </p:nvSpPr>
        <p:spPr>
          <a:xfrm>
            <a:off x="5109379" y="2097767"/>
            <a:ext cx="80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b="1" dirty="0">
                <a:latin typeface="Calibri" panose="020F0502020204030204" pitchFamily="34" charset="0"/>
                <a:cs typeface="Times New Roman" pitchFamily="18" charset="0"/>
              </a:rPr>
              <a:t>(0,0,0) </a:t>
            </a:r>
          </a:p>
        </p:txBody>
      </p:sp>
    </p:spTree>
    <p:extLst>
      <p:ext uri="{BB962C8B-B14F-4D97-AF65-F5344CB8AC3E}">
        <p14:creationId xmlns:p14="http://schemas.microsoft.com/office/powerpoint/2010/main" val="41996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</a:t>
            </a:r>
            <a:r>
              <a:rPr lang="en-CA" dirty="0" err="1"/>
              <a:t>ransforms</a:t>
            </a:r>
            <a:r>
              <a:rPr lang="en-CA" dirty="0"/>
              <a:t>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62809" y="905855"/>
                <a:ext cx="1443023" cy="1095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809" y="905855"/>
                <a:ext cx="1443023" cy="1095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2420" y="1130468"/>
            <a:ext cx="20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"Identity transform"</a:t>
            </a:r>
          </a:p>
          <a:p>
            <a:r>
              <a:rPr lang="en-CA" dirty="0"/>
              <a:t>Does 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70576" y="2182464"/>
                <a:ext cx="1526379" cy="1095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𝑋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𝑌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𝑍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576" y="2182464"/>
                <a:ext cx="1526379" cy="1095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79941" y="2407077"/>
            <a:ext cx="140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"Translation"</a:t>
            </a:r>
          </a:p>
          <a:p>
            <a:r>
              <a:rPr lang="en-CA" dirty="0"/>
              <a:t>Pushes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44618" y="3757638"/>
                <a:ext cx="2318263" cy="1101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i="1">
                                <a:latin typeface="Cambria Math"/>
                              </a:rPr>
                              <m:t>0</m:t>
                            </m:r>
                            <m:r>
                              <a:rPr lang="en-CA" i="1">
                                <a:latin typeface="Cambria Math"/>
                              </a:rPr>
                              <m:t>.7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0.5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0.5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0.7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−0.7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−0.7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0.5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0.5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18" y="3757638"/>
                <a:ext cx="2318263" cy="1101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81381" y="3938874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"Rotation"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27" y="2056403"/>
            <a:ext cx="1594495" cy="137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96" y="600696"/>
            <a:ext cx="1295511" cy="143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6" y="3463378"/>
            <a:ext cx="1438026" cy="132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31791558-EE0A-97F5-4080-C453FD3D6DA0}"/>
                  </a:ext>
                </a:extLst>
              </p:cNvPr>
              <p:cNvSpPr txBox="1"/>
              <p:nvPr/>
            </p:nvSpPr>
            <p:spPr>
              <a:xfrm>
                <a:off x="2322916" y="5179754"/>
                <a:ext cx="1699504" cy="1095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200</m:t>
                            </m:r>
                          </m:e>
                        </m:mr>
                        <m:m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31791558-EE0A-97F5-4080-C453FD3D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916" y="5179754"/>
                <a:ext cx="1699504" cy="10955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3">
            <a:extLst>
              <a:ext uri="{FF2B5EF4-FFF2-40B4-BE49-F238E27FC236}">
                <a16:creationId xmlns:a16="http://schemas.microsoft.com/office/drawing/2014/main" id="{BB7FD974-5B4D-FB5E-177B-9CEDB0487AC3}"/>
              </a:ext>
            </a:extLst>
          </p:cNvPr>
          <p:cNvSpPr txBox="1"/>
          <p:nvPr/>
        </p:nvSpPr>
        <p:spPr>
          <a:xfrm>
            <a:off x="4702209" y="5428325"/>
            <a:ext cx="174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"Scaling"</a:t>
            </a:r>
          </a:p>
          <a:p>
            <a:r>
              <a:rPr lang="en-CA" dirty="0"/>
              <a:t>(and translation)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734F3D-0B36-3BB2-5523-E6C6C19A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82" y="4899733"/>
            <a:ext cx="1706628" cy="169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6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Coordinate system</a:t>
            </a: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638EE14-C8CC-5A04-7A47-6D5E8DB41E08}"/>
              </a:ext>
            </a:extLst>
          </p:cNvPr>
          <p:cNvGrpSpPr/>
          <p:nvPr/>
        </p:nvGrpSpPr>
        <p:grpSpPr>
          <a:xfrm>
            <a:off x="3647496" y="1114901"/>
            <a:ext cx="1725804" cy="1790152"/>
            <a:chOff x="457200" y="2538948"/>
            <a:chExt cx="1725804" cy="1790152"/>
          </a:xfrm>
        </p:grpSpPr>
        <p:cxnSp>
          <p:nvCxnSpPr>
            <p:cNvPr id="45" name="Straight Arrow Connector 32">
              <a:extLst>
                <a:ext uri="{FF2B5EF4-FFF2-40B4-BE49-F238E27FC236}">
                  <a16:creationId xmlns:a16="http://schemas.microsoft.com/office/drawing/2014/main" id="{C177F92C-7B2E-A83A-DF18-8D2A318919D1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33">
              <a:extLst>
                <a:ext uri="{FF2B5EF4-FFF2-40B4-BE49-F238E27FC236}">
                  <a16:creationId xmlns:a16="http://schemas.microsoft.com/office/drawing/2014/main" id="{6E746293-C56C-6E5C-0498-F5318535F47D}"/>
                </a:ext>
              </a:extLst>
            </p:cNvPr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34">
              <a:extLst>
                <a:ext uri="{FF2B5EF4-FFF2-40B4-BE49-F238E27FC236}">
                  <a16:creationId xmlns:a16="http://schemas.microsoft.com/office/drawing/2014/main" id="{5BE2A4BE-E29E-5519-6BF4-146390A129E3}"/>
                </a:ext>
              </a:extLst>
            </p:cNvPr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59AB8757-8D90-C4A3-D365-992806B3BC6B}"/>
                </a:ext>
              </a:extLst>
            </p:cNvPr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06E8C2EE-17B6-A756-C47F-8DF520767FD1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50" name="TextBox 37">
              <a:extLst>
                <a:ext uri="{FF2B5EF4-FFF2-40B4-BE49-F238E27FC236}">
                  <a16:creationId xmlns:a16="http://schemas.microsoft.com/office/drawing/2014/main" id="{DEC363EA-2D1A-ED6B-BC36-19B7A6BC5A3E}"/>
                </a:ext>
              </a:extLst>
            </p:cNvPr>
            <p:cNvSpPr txBox="1"/>
            <p:nvPr/>
          </p:nvSpPr>
          <p:spPr>
            <a:xfrm>
              <a:off x="589522" y="395976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sp>
        <p:nvSpPr>
          <p:cNvPr id="61" name="TextBox 17">
            <a:extLst>
              <a:ext uri="{FF2B5EF4-FFF2-40B4-BE49-F238E27FC236}">
                <a16:creationId xmlns:a16="http://schemas.microsoft.com/office/drawing/2014/main" id="{7CFA3634-E6E7-4622-E00F-AD512E720554}"/>
              </a:ext>
            </a:extLst>
          </p:cNvPr>
          <p:cNvSpPr txBox="1"/>
          <p:nvPr/>
        </p:nvSpPr>
        <p:spPr>
          <a:xfrm>
            <a:off x="4146566" y="1770176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Tracker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45EAC82-4E1F-C4F4-A74C-A27EE9C19612}"/>
              </a:ext>
            </a:extLst>
          </p:cNvPr>
          <p:cNvGrpSpPr/>
          <p:nvPr/>
        </p:nvGrpSpPr>
        <p:grpSpPr>
          <a:xfrm>
            <a:off x="336603" y="2021089"/>
            <a:ext cx="4099712" cy="3329505"/>
            <a:chOff x="336603" y="2021089"/>
            <a:chExt cx="4099712" cy="3329505"/>
          </a:xfrm>
        </p:grpSpPr>
        <p:sp>
          <p:nvSpPr>
            <p:cNvPr id="51" name="Arc 41">
              <a:extLst>
                <a:ext uri="{FF2B5EF4-FFF2-40B4-BE49-F238E27FC236}">
                  <a16:creationId xmlns:a16="http://schemas.microsoft.com/office/drawing/2014/main" id="{A941ECF0-5712-6102-8B27-6AA2CEBBC21D}"/>
                </a:ext>
              </a:extLst>
            </p:cNvPr>
            <p:cNvSpPr/>
            <p:nvPr/>
          </p:nvSpPr>
          <p:spPr>
            <a:xfrm rot="13088835">
              <a:off x="1887529" y="2021089"/>
              <a:ext cx="2548786" cy="3329505"/>
            </a:xfrm>
            <a:prstGeom prst="arc">
              <a:avLst>
                <a:gd name="adj1" fmla="val 18749213"/>
                <a:gd name="adj2" fmla="val 4218291"/>
              </a:avLst>
            </a:prstGeom>
            <a:ln w="25400"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C5AB7F8-E896-81D3-A26F-30C9C9D5352D}"/>
                </a:ext>
              </a:extLst>
            </p:cNvPr>
            <p:cNvSpPr txBox="1"/>
            <p:nvPr/>
          </p:nvSpPr>
          <p:spPr>
            <a:xfrm>
              <a:off x="336603" y="2316921"/>
              <a:ext cx="21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/>
                <a:t>Tool1-To-Tracker</a:t>
              </a:r>
              <a:endParaRPr lang="en-CA" sz="2000" b="1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EBCB778-8703-C01F-3FE0-FCA9153C85C4}"/>
              </a:ext>
            </a:extLst>
          </p:cNvPr>
          <p:cNvGrpSpPr/>
          <p:nvPr/>
        </p:nvGrpSpPr>
        <p:grpSpPr>
          <a:xfrm>
            <a:off x="577292" y="3998686"/>
            <a:ext cx="1725804" cy="1790152"/>
            <a:chOff x="577292" y="3998686"/>
            <a:chExt cx="1725804" cy="1790152"/>
          </a:xfrm>
        </p:grpSpPr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6F2CD3B3-E6A4-49A7-4DDA-9D39AA2659A5}"/>
                </a:ext>
              </a:extLst>
            </p:cNvPr>
            <p:cNvGrpSpPr/>
            <p:nvPr/>
          </p:nvGrpSpPr>
          <p:grpSpPr>
            <a:xfrm>
              <a:off x="577292" y="3998686"/>
              <a:ext cx="1725804" cy="1790152"/>
              <a:chOff x="457200" y="2538948"/>
              <a:chExt cx="1725804" cy="1790152"/>
            </a:xfrm>
          </p:grpSpPr>
          <p:cxnSp>
            <p:nvCxnSpPr>
              <p:cNvPr id="38" name="Straight Arrow Connector 10">
                <a:extLst>
                  <a:ext uri="{FF2B5EF4-FFF2-40B4-BE49-F238E27FC236}">
                    <a16:creationId xmlns:a16="http://schemas.microsoft.com/office/drawing/2014/main" id="{35AFAC91-EE95-040E-E8B1-11ED4DF6A5A8}"/>
                  </a:ext>
                </a:extLst>
              </p:cNvPr>
              <p:cNvCxnSpPr/>
              <p:nvPr/>
            </p:nvCxnSpPr>
            <p:spPr>
              <a:xfrm flipV="1">
                <a:off x="926595" y="2618910"/>
                <a:ext cx="0" cy="10801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11">
                <a:extLst>
                  <a:ext uri="{FF2B5EF4-FFF2-40B4-BE49-F238E27FC236}">
                    <a16:creationId xmlns:a16="http://schemas.microsoft.com/office/drawing/2014/main" id="{620DBFE8-E155-6D5B-54BD-DD958B4BF8DC}"/>
                  </a:ext>
                </a:extLst>
              </p:cNvPr>
              <p:cNvCxnSpPr/>
              <p:nvPr/>
            </p:nvCxnSpPr>
            <p:spPr>
              <a:xfrm>
                <a:off x="926595" y="3699030"/>
                <a:ext cx="11701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12">
                <a:extLst>
                  <a:ext uri="{FF2B5EF4-FFF2-40B4-BE49-F238E27FC236}">
                    <a16:creationId xmlns:a16="http://schemas.microsoft.com/office/drawing/2014/main" id="{550BC993-A1E2-7A4E-9C78-B663C1347689}"/>
                  </a:ext>
                </a:extLst>
              </p:cNvPr>
              <p:cNvCxnSpPr/>
              <p:nvPr/>
            </p:nvCxnSpPr>
            <p:spPr>
              <a:xfrm flipH="1">
                <a:off x="457200" y="3699030"/>
                <a:ext cx="469395" cy="4693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E6B65B39-4FBA-1CC8-3A4A-47F80312F89B}"/>
                  </a:ext>
                </a:extLst>
              </p:cNvPr>
              <p:cNvSpPr txBox="1"/>
              <p:nvPr/>
            </p:nvSpPr>
            <p:spPr>
              <a:xfrm>
                <a:off x="1871700" y="373474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X</a:t>
                </a:r>
              </a:p>
            </p:txBody>
          </p:sp>
          <p:sp>
            <p:nvSpPr>
              <p:cNvPr id="42" name="TextBox 14">
                <a:extLst>
                  <a:ext uri="{FF2B5EF4-FFF2-40B4-BE49-F238E27FC236}">
                    <a16:creationId xmlns:a16="http://schemas.microsoft.com/office/drawing/2014/main" id="{89B230ED-C1D9-39EF-1207-0C41405761BB}"/>
                  </a:ext>
                </a:extLst>
              </p:cNvPr>
              <p:cNvSpPr txBox="1"/>
              <p:nvPr/>
            </p:nvSpPr>
            <p:spPr>
              <a:xfrm>
                <a:off x="981648" y="253894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Y</a:t>
                </a:r>
              </a:p>
            </p:txBody>
          </p:sp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7EA941FE-928C-B385-0CE9-6699105F7675}"/>
                  </a:ext>
                </a:extLst>
              </p:cNvPr>
              <p:cNvSpPr txBox="1"/>
              <p:nvPr/>
            </p:nvSpPr>
            <p:spPr>
              <a:xfrm>
                <a:off x="589522" y="3959768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Z</a:t>
                </a:r>
              </a:p>
            </p:txBody>
          </p:sp>
        </p:grpSp>
        <p:sp>
          <p:nvSpPr>
            <p:cNvPr id="63" name="TextBox 17">
              <a:extLst>
                <a:ext uri="{FF2B5EF4-FFF2-40B4-BE49-F238E27FC236}">
                  <a16:creationId xmlns:a16="http://schemas.microsoft.com/office/drawing/2014/main" id="{04A38979-06E2-E4B0-718E-5921B8B98CA3}"/>
                </a:ext>
              </a:extLst>
            </p:cNvPr>
            <p:cNvSpPr txBox="1"/>
            <p:nvPr/>
          </p:nvSpPr>
          <p:spPr>
            <a:xfrm>
              <a:off x="1082000" y="5194481"/>
              <a:ext cx="751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Tool 1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370B8FF-BD0C-F985-CE57-D7CD95D14036}"/>
              </a:ext>
            </a:extLst>
          </p:cNvPr>
          <p:cNvGrpSpPr/>
          <p:nvPr/>
        </p:nvGrpSpPr>
        <p:grpSpPr>
          <a:xfrm>
            <a:off x="4773603" y="2030612"/>
            <a:ext cx="4258542" cy="3329505"/>
            <a:chOff x="4773603" y="2030612"/>
            <a:chExt cx="4258542" cy="3329505"/>
          </a:xfrm>
        </p:grpSpPr>
        <p:sp>
          <p:nvSpPr>
            <p:cNvPr id="60" name="Arc 41">
              <a:extLst>
                <a:ext uri="{FF2B5EF4-FFF2-40B4-BE49-F238E27FC236}">
                  <a16:creationId xmlns:a16="http://schemas.microsoft.com/office/drawing/2014/main" id="{3F5C50F4-6461-9448-FDCF-F41249E49A3F}"/>
                </a:ext>
              </a:extLst>
            </p:cNvPr>
            <p:cNvSpPr/>
            <p:nvPr/>
          </p:nvSpPr>
          <p:spPr>
            <a:xfrm rot="8511165" flipH="1">
              <a:off x="4773603" y="2030612"/>
              <a:ext cx="2548786" cy="3329505"/>
            </a:xfrm>
            <a:prstGeom prst="arc">
              <a:avLst>
                <a:gd name="adj1" fmla="val 18749213"/>
                <a:gd name="adj2" fmla="val 4218291"/>
              </a:avLst>
            </a:prstGeom>
            <a:ln w="25400">
              <a:solidFill>
                <a:schemeClr val="tx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76FEB58A-9595-3D57-1856-C086B46A5B24}"/>
                </a:ext>
              </a:extLst>
            </p:cNvPr>
            <p:cNvSpPr txBox="1"/>
            <p:nvPr/>
          </p:nvSpPr>
          <p:spPr>
            <a:xfrm>
              <a:off x="6846261" y="2316921"/>
              <a:ext cx="21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/>
                <a:t>Tool2-To-Tracker</a:t>
              </a:r>
              <a:endParaRPr lang="en-CA" sz="2000" b="1" dirty="0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BBF53B6-3AEC-B5D9-A0C5-3C86B99FDE70}"/>
              </a:ext>
            </a:extLst>
          </p:cNvPr>
          <p:cNvGrpSpPr/>
          <p:nvPr/>
        </p:nvGrpSpPr>
        <p:grpSpPr>
          <a:xfrm>
            <a:off x="6578042" y="3998686"/>
            <a:ext cx="1725804" cy="1790152"/>
            <a:chOff x="6578042" y="3998686"/>
            <a:chExt cx="1725804" cy="1790152"/>
          </a:xfrm>
        </p:grpSpPr>
        <p:grpSp>
          <p:nvGrpSpPr>
            <p:cNvPr id="52" name="Group 9">
              <a:extLst>
                <a:ext uri="{FF2B5EF4-FFF2-40B4-BE49-F238E27FC236}">
                  <a16:creationId xmlns:a16="http://schemas.microsoft.com/office/drawing/2014/main" id="{A2C83559-E3F5-A5D2-69BD-6CEB2DFC5E6A}"/>
                </a:ext>
              </a:extLst>
            </p:cNvPr>
            <p:cNvGrpSpPr/>
            <p:nvPr/>
          </p:nvGrpSpPr>
          <p:grpSpPr>
            <a:xfrm>
              <a:off x="6578042" y="3998686"/>
              <a:ext cx="1725804" cy="1790152"/>
              <a:chOff x="457200" y="2538948"/>
              <a:chExt cx="1725804" cy="1790152"/>
            </a:xfrm>
          </p:grpSpPr>
          <p:cxnSp>
            <p:nvCxnSpPr>
              <p:cNvPr id="53" name="Straight Arrow Connector 10">
                <a:extLst>
                  <a:ext uri="{FF2B5EF4-FFF2-40B4-BE49-F238E27FC236}">
                    <a16:creationId xmlns:a16="http://schemas.microsoft.com/office/drawing/2014/main" id="{1C707256-9237-DA66-23BE-CA524BA907ED}"/>
                  </a:ext>
                </a:extLst>
              </p:cNvPr>
              <p:cNvCxnSpPr/>
              <p:nvPr/>
            </p:nvCxnSpPr>
            <p:spPr>
              <a:xfrm flipV="1">
                <a:off x="926595" y="2618910"/>
                <a:ext cx="0" cy="108012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1">
                <a:extLst>
                  <a:ext uri="{FF2B5EF4-FFF2-40B4-BE49-F238E27FC236}">
                    <a16:creationId xmlns:a16="http://schemas.microsoft.com/office/drawing/2014/main" id="{28875728-667F-9F58-2BB1-079D390AE8B4}"/>
                  </a:ext>
                </a:extLst>
              </p:cNvPr>
              <p:cNvCxnSpPr/>
              <p:nvPr/>
            </p:nvCxnSpPr>
            <p:spPr>
              <a:xfrm>
                <a:off x="926595" y="3699030"/>
                <a:ext cx="11701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>
                <a:extLst>
                  <a:ext uri="{FF2B5EF4-FFF2-40B4-BE49-F238E27FC236}">
                    <a16:creationId xmlns:a16="http://schemas.microsoft.com/office/drawing/2014/main" id="{0D740E59-3AA5-9F01-1115-049EC6321274}"/>
                  </a:ext>
                </a:extLst>
              </p:cNvPr>
              <p:cNvCxnSpPr/>
              <p:nvPr/>
            </p:nvCxnSpPr>
            <p:spPr>
              <a:xfrm flipH="1">
                <a:off x="457200" y="3699030"/>
                <a:ext cx="469395" cy="4693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13">
                <a:extLst>
                  <a:ext uri="{FF2B5EF4-FFF2-40B4-BE49-F238E27FC236}">
                    <a16:creationId xmlns:a16="http://schemas.microsoft.com/office/drawing/2014/main" id="{69E3FA53-CA91-1180-43AE-EA7B7763D0E3}"/>
                  </a:ext>
                </a:extLst>
              </p:cNvPr>
              <p:cNvSpPr txBox="1"/>
              <p:nvPr/>
            </p:nvSpPr>
            <p:spPr>
              <a:xfrm>
                <a:off x="1871700" y="373474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X</a:t>
                </a:r>
              </a:p>
            </p:txBody>
          </p:sp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A903A32C-7FBB-5487-15E5-B5EA292A2B08}"/>
                  </a:ext>
                </a:extLst>
              </p:cNvPr>
              <p:cNvSpPr txBox="1"/>
              <p:nvPr/>
            </p:nvSpPr>
            <p:spPr>
              <a:xfrm>
                <a:off x="981648" y="253894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Y</a:t>
                </a:r>
              </a:p>
            </p:txBody>
          </p:sp>
          <p:sp>
            <p:nvSpPr>
              <p:cNvPr id="58" name="TextBox 15">
                <a:extLst>
                  <a:ext uri="{FF2B5EF4-FFF2-40B4-BE49-F238E27FC236}">
                    <a16:creationId xmlns:a16="http://schemas.microsoft.com/office/drawing/2014/main" id="{52C42518-A3DD-EEAF-4D08-3B9698198F2A}"/>
                  </a:ext>
                </a:extLst>
              </p:cNvPr>
              <p:cNvSpPr txBox="1"/>
              <p:nvPr/>
            </p:nvSpPr>
            <p:spPr>
              <a:xfrm>
                <a:off x="589522" y="3959768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/>
                  <a:t>Z</a:t>
                </a:r>
              </a:p>
            </p:txBody>
          </p:sp>
        </p:grpSp>
        <p:sp>
          <p:nvSpPr>
            <p:cNvPr id="64" name="TextBox 17">
              <a:extLst>
                <a:ext uri="{FF2B5EF4-FFF2-40B4-BE49-F238E27FC236}">
                  <a16:creationId xmlns:a16="http://schemas.microsoft.com/office/drawing/2014/main" id="{84CCCB27-1C0C-7E2B-3B0C-3ED31A31E4AE}"/>
                </a:ext>
              </a:extLst>
            </p:cNvPr>
            <p:cNvSpPr txBox="1"/>
            <p:nvPr/>
          </p:nvSpPr>
          <p:spPr>
            <a:xfrm>
              <a:off x="7145409" y="5194481"/>
              <a:ext cx="751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Tool 2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7D44606-3F4B-515E-0067-D51E745BBF26}"/>
              </a:ext>
            </a:extLst>
          </p:cNvPr>
          <p:cNvGrpSpPr/>
          <p:nvPr/>
        </p:nvGrpSpPr>
        <p:grpSpPr>
          <a:xfrm>
            <a:off x="3326290" y="1303586"/>
            <a:ext cx="4264172" cy="3329505"/>
            <a:chOff x="3326290" y="1303586"/>
            <a:chExt cx="4264172" cy="3329505"/>
          </a:xfrm>
        </p:grpSpPr>
        <p:sp>
          <p:nvSpPr>
            <p:cNvPr id="65" name="Arc 41">
              <a:extLst>
                <a:ext uri="{FF2B5EF4-FFF2-40B4-BE49-F238E27FC236}">
                  <a16:creationId xmlns:a16="http://schemas.microsoft.com/office/drawing/2014/main" id="{680D1D28-D59E-D761-9E05-F29FF08E0E88}"/>
                </a:ext>
              </a:extLst>
            </p:cNvPr>
            <p:cNvSpPr/>
            <p:nvPr/>
          </p:nvSpPr>
          <p:spPr>
            <a:xfrm rot="19446876" flipH="1">
              <a:off x="5041676" y="1303586"/>
              <a:ext cx="2548786" cy="3329505"/>
            </a:xfrm>
            <a:prstGeom prst="arc">
              <a:avLst>
                <a:gd name="adj1" fmla="val 18749213"/>
                <a:gd name="adj2" fmla="val 4218291"/>
              </a:avLst>
            </a:prstGeom>
            <a:ln w="25400">
              <a:solidFill>
                <a:srgbClr val="C0000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140AEDC2-B1FF-A9C2-B8A8-2CC8A1CE733F}"/>
                </a:ext>
              </a:extLst>
            </p:cNvPr>
            <p:cNvSpPr txBox="1"/>
            <p:nvPr/>
          </p:nvSpPr>
          <p:spPr>
            <a:xfrm>
              <a:off x="3326290" y="3736365"/>
              <a:ext cx="2185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C00000"/>
                  </a:solidFill>
                </a:rPr>
                <a:t>Tracker-To-Tool2</a:t>
              </a:r>
              <a:endParaRPr lang="en-CA" sz="2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496DD83-71FD-3B74-29BE-4A937494868F}"/>
              </a:ext>
            </a:extLst>
          </p:cNvPr>
          <p:cNvGrpSpPr/>
          <p:nvPr/>
        </p:nvGrpSpPr>
        <p:grpSpPr>
          <a:xfrm>
            <a:off x="2106836" y="4077047"/>
            <a:ext cx="4737835" cy="2201166"/>
            <a:chOff x="2106836" y="4077047"/>
            <a:chExt cx="4737835" cy="2201166"/>
          </a:xfrm>
        </p:grpSpPr>
        <p:sp>
          <p:nvSpPr>
            <p:cNvPr id="67" name="Arc 41">
              <a:extLst>
                <a:ext uri="{FF2B5EF4-FFF2-40B4-BE49-F238E27FC236}">
                  <a16:creationId xmlns:a16="http://schemas.microsoft.com/office/drawing/2014/main" id="{AF8FA502-63D9-41F3-B863-B987B1904CB7}"/>
                </a:ext>
              </a:extLst>
            </p:cNvPr>
            <p:cNvSpPr/>
            <p:nvPr/>
          </p:nvSpPr>
          <p:spPr>
            <a:xfrm rot="16200000" flipH="1">
              <a:off x="3375171" y="2808712"/>
              <a:ext cx="2201166" cy="4737835"/>
            </a:xfrm>
            <a:prstGeom prst="arc">
              <a:avLst>
                <a:gd name="adj1" fmla="val 16926219"/>
                <a:gd name="adj2" fmla="val 4218291"/>
              </a:avLst>
            </a:prstGeom>
            <a:ln w="25400">
              <a:solidFill>
                <a:schemeClr val="accent6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6"/>
                </a:solidFill>
              </a:endParaRP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A25EC8D-5EAD-B9FD-27BB-AF3D258ED52C}"/>
                </a:ext>
              </a:extLst>
            </p:cNvPr>
            <p:cNvSpPr txBox="1"/>
            <p:nvPr/>
          </p:nvSpPr>
          <p:spPr>
            <a:xfrm>
              <a:off x="3291353" y="5708090"/>
              <a:ext cx="2185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6"/>
                  </a:solidFill>
                </a:rPr>
                <a:t>Tool1-To-Tool2</a:t>
              </a:r>
              <a:endParaRPr lang="en-CA" sz="20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1EBA5826-94CF-9933-FA27-C7FF7E3902C9}"/>
              </a:ext>
            </a:extLst>
          </p:cNvPr>
          <p:cNvSpPr/>
          <p:nvPr/>
        </p:nvSpPr>
        <p:spPr>
          <a:xfrm>
            <a:off x="7059996" y="449802"/>
            <a:ext cx="4600461" cy="5184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C00000"/>
                </a:solidFill>
              </a:rPr>
              <a:t>[Tracker-To-Tool2] </a:t>
            </a:r>
            <a:r>
              <a:rPr lang="es-ES" b="1" dirty="0">
                <a:solidFill>
                  <a:schemeClr val="tx1"/>
                </a:solidFill>
              </a:rPr>
              <a:t>= [Tool2-To-Tracker] </a:t>
            </a:r>
            <a:r>
              <a:rPr lang="es-ES" b="1" baseline="30000" dirty="0">
                <a:solidFill>
                  <a:schemeClr val="tx1"/>
                </a:solidFill>
              </a:rPr>
              <a:t>-1</a:t>
            </a:r>
            <a:endParaRPr lang="en-CA" b="1" baseline="30000" dirty="0">
              <a:solidFill>
                <a:schemeClr val="tx1"/>
              </a:solidFill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0BFE011D-D0E5-1C3C-AEEC-F2A139CE9568}"/>
              </a:ext>
            </a:extLst>
          </p:cNvPr>
          <p:cNvSpPr/>
          <p:nvPr/>
        </p:nvSpPr>
        <p:spPr>
          <a:xfrm>
            <a:off x="5987241" y="1184314"/>
            <a:ext cx="5673215" cy="5184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accent6"/>
                </a:solidFill>
              </a:rPr>
              <a:t>[Tool1-To-Tool2]</a:t>
            </a:r>
            <a:r>
              <a:rPr lang="es-ES" b="1" dirty="0">
                <a:solidFill>
                  <a:schemeClr val="tx1"/>
                </a:solidFill>
              </a:rPr>
              <a:t> = [Tool1-To-Tracker] * </a:t>
            </a:r>
            <a:r>
              <a:rPr lang="es-ES" b="1" dirty="0">
                <a:solidFill>
                  <a:srgbClr val="C00000"/>
                </a:solidFill>
              </a:rPr>
              <a:t>[Tracker-To-Tool2]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70" name="TextBox 20">
            <a:extLst>
              <a:ext uri="{FF2B5EF4-FFF2-40B4-BE49-F238E27FC236}">
                <a16:creationId xmlns:a16="http://schemas.microsoft.com/office/drawing/2014/main" id="{80B739B0-9E6F-3678-F3AD-653974EAA299}"/>
              </a:ext>
            </a:extLst>
          </p:cNvPr>
          <p:cNvSpPr txBox="1"/>
          <p:nvPr/>
        </p:nvSpPr>
        <p:spPr>
          <a:xfrm>
            <a:off x="9040738" y="3052273"/>
            <a:ext cx="293391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b="1" dirty="0"/>
              <a:t>Transforms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CA" dirty="0"/>
              <a:t>describe </a:t>
            </a:r>
            <a:r>
              <a:rPr lang="en-CA" u="sng" dirty="0"/>
              <a:t>every</a:t>
            </a:r>
            <a:r>
              <a:rPr lang="en-CA" dirty="0"/>
              <a:t> linear spatial relationship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CA" dirty="0"/>
              <a:t>internally represented by 4x4 matrices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CA" dirty="0"/>
              <a:t>concatenated by matrix multiplication</a:t>
            </a:r>
          </a:p>
        </p:txBody>
      </p:sp>
      <p:grpSp>
        <p:nvGrpSpPr>
          <p:cNvPr id="59" name="Grupo 11">
            <a:extLst>
              <a:ext uri="{FF2B5EF4-FFF2-40B4-BE49-F238E27FC236}">
                <a16:creationId xmlns:a16="http://schemas.microsoft.com/office/drawing/2014/main" id="{08373807-75FF-059B-A4C1-0D2A4A3F6E85}"/>
              </a:ext>
            </a:extLst>
          </p:cNvPr>
          <p:cNvGrpSpPr/>
          <p:nvPr/>
        </p:nvGrpSpPr>
        <p:grpSpPr>
          <a:xfrm>
            <a:off x="336603" y="2021088"/>
            <a:ext cx="4099712" cy="3329505"/>
            <a:chOff x="336603" y="2021089"/>
            <a:chExt cx="4099712" cy="3329505"/>
          </a:xfrm>
        </p:grpSpPr>
        <p:sp>
          <p:nvSpPr>
            <p:cNvPr id="71" name="Arc 41">
              <a:extLst>
                <a:ext uri="{FF2B5EF4-FFF2-40B4-BE49-F238E27FC236}">
                  <a16:creationId xmlns:a16="http://schemas.microsoft.com/office/drawing/2014/main" id="{C8D567EA-2F0D-5370-E577-9B569B166F59}"/>
                </a:ext>
              </a:extLst>
            </p:cNvPr>
            <p:cNvSpPr/>
            <p:nvPr/>
          </p:nvSpPr>
          <p:spPr>
            <a:xfrm rot="13088835">
              <a:off x="1887529" y="2021089"/>
              <a:ext cx="2548786" cy="3329505"/>
            </a:xfrm>
            <a:prstGeom prst="arc">
              <a:avLst>
                <a:gd name="adj1" fmla="val 18749213"/>
                <a:gd name="adj2" fmla="val 4218291"/>
              </a:avLst>
            </a:prstGeom>
            <a:ln w="2540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CuadroTexto 1">
              <a:extLst>
                <a:ext uri="{FF2B5EF4-FFF2-40B4-BE49-F238E27FC236}">
                  <a16:creationId xmlns:a16="http://schemas.microsoft.com/office/drawing/2014/main" id="{A4BA78EF-A4D0-3B5B-6828-7FB13334C5B4}"/>
                </a:ext>
              </a:extLst>
            </p:cNvPr>
            <p:cNvSpPr txBox="1"/>
            <p:nvPr/>
          </p:nvSpPr>
          <p:spPr>
            <a:xfrm>
              <a:off x="336603" y="2316921"/>
              <a:ext cx="21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1"/>
                  </a:solidFill>
                </a:rPr>
                <a:t>Tool1-To-Tracker</a:t>
              </a:r>
              <a:endParaRPr lang="en-CA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3" name="Grupo 7">
            <a:extLst>
              <a:ext uri="{FF2B5EF4-FFF2-40B4-BE49-F238E27FC236}">
                <a16:creationId xmlns:a16="http://schemas.microsoft.com/office/drawing/2014/main" id="{E2417622-8A9D-86EE-D3BA-29BD824EB5FE}"/>
              </a:ext>
            </a:extLst>
          </p:cNvPr>
          <p:cNvGrpSpPr/>
          <p:nvPr/>
        </p:nvGrpSpPr>
        <p:grpSpPr>
          <a:xfrm>
            <a:off x="3326290" y="1303585"/>
            <a:ext cx="4264172" cy="3329505"/>
            <a:chOff x="3326290" y="1303586"/>
            <a:chExt cx="4264172" cy="3329505"/>
          </a:xfrm>
        </p:grpSpPr>
        <p:sp>
          <p:nvSpPr>
            <p:cNvPr id="74" name="Arc 41">
              <a:extLst>
                <a:ext uri="{FF2B5EF4-FFF2-40B4-BE49-F238E27FC236}">
                  <a16:creationId xmlns:a16="http://schemas.microsoft.com/office/drawing/2014/main" id="{2E585C0C-C927-87CD-A2D8-988744B0D61B}"/>
                </a:ext>
              </a:extLst>
            </p:cNvPr>
            <p:cNvSpPr/>
            <p:nvPr/>
          </p:nvSpPr>
          <p:spPr>
            <a:xfrm rot="19446876" flipH="1">
              <a:off x="5041676" y="1303586"/>
              <a:ext cx="2548786" cy="3329505"/>
            </a:xfrm>
            <a:prstGeom prst="arc">
              <a:avLst>
                <a:gd name="adj1" fmla="val 18749213"/>
                <a:gd name="adj2" fmla="val 4218291"/>
              </a:avLst>
            </a:prstGeom>
            <a:ln w="2540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  <p:sp>
          <p:nvSpPr>
            <p:cNvPr id="75" name="CuadroTexto 65">
              <a:extLst>
                <a:ext uri="{FF2B5EF4-FFF2-40B4-BE49-F238E27FC236}">
                  <a16:creationId xmlns:a16="http://schemas.microsoft.com/office/drawing/2014/main" id="{550FCC79-C600-BC42-4965-FF99216F1553}"/>
                </a:ext>
              </a:extLst>
            </p:cNvPr>
            <p:cNvSpPr txBox="1"/>
            <p:nvPr/>
          </p:nvSpPr>
          <p:spPr>
            <a:xfrm>
              <a:off x="3326290" y="3736365"/>
              <a:ext cx="21858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1"/>
                  </a:solidFill>
                </a:rPr>
                <a:t>Tracker-To-Tool2</a:t>
              </a:r>
              <a:endParaRPr lang="en-CA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3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Where do transforms come from?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338667A5-99C5-680A-2571-915AF42072ED}"/>
              </a:ext>
            </a:extLst>
          </p:cNvPr>
          <p:cNvSpPr txBox="1"/>
          <p:nvPr/>
        </p:nvSpPr>
        <p:spPr>
          <a:xfrm>
            <a:off x="2880317" y="2148737"/>
            <a:ext cx="219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Tracking system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2AB7723B-C164-2889-03C0-3D0C8138482A}"/>
              </a:ext>
            </a:extLst>
          </p:cNvPr>
          <p:cNvSpPr txBox="1"/>
          <p:nvPr/>
        </p:nvSpPr>
        <p:spPr>
          <a:xfrm>
            <a:off x="6775058" y="2160352"/>
            <a:ext cx="3251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Registration/Calibration</a:t>
            </a:r>
          </a:p>
        </p:txBody>
      </p:sp>
      <p:cxnSp>
        <p:nvCxnSpPr>
          <p:cNvPr id="11" name="Straight Arrow Connector 28">
            <a:extLst>
              <a:ext uri="{FF2B5EF4-FFF2-40B4-BE49-F238E27FC236}">
                <a16:creationId xmlns:a16="http://schemas.microsoft.com/office/drawing/2014/main" id="{08A60F82-A4BE-4B25-EB8C-8AE7CD3A3B32}"/>
              </a:ext>
            </a:extLst>
          </p:cNvPr>
          <p:cNvCxnSpPr/>
          <p:nvPr/>
        </p:nvCxnSpPr>
        <p:spPr>
          <a:xfrm flipH="1">
            <a:off x="4545503" y="1665296"/>
            <a:ext cx="1035115" cy="37031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32A08EF0-09D5-6889-0891-5EF6507B1AB3}"/>
              </a:ext>
            </a:extLst>
          </p:cNvPr>
          <p:cNvCxnSpPr/>
          <p:nvPr/>
        </p:nvCxnSpPr>
        <p:spPr>
          <a:xfrm>
            <a:off x="6120678" y="1665296"/>
            <a:ext cx="1035115" cy="37031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29DE14F-E4F2-F5E3-4DB0-58E36614ED02}"/>
              </a:ext>
            </a:extLst>
          </p:cNvPr>
          <p:cNvSpPr txBox="1"/>
          <p:nvPr/>
        </p:nvSpPr>
        <p:spPr>
          <a:xfrm>
            <a:off x="2346054" y="2761176"/>
            <a:ext cx="32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Transform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updated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“real-time” position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object</a:t>
            </a:r>
            <a:endParaRPr lang="en-CA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83E182-2221-F53D-1D51-5C2924794A3F}"/>
              </a:ext>
            </a:extLst>
          </p:cNvPr>
          <p:cNvSpPr txBox="1"/>
          <p:nvPr/>
        </p:nvSpPr>
        <p:spPr>
          <a:xfrm>
            <a:off x="6775058" y="276117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Transform</a:t>
            </a:r>
            <a:r>
              <a:rPr lang="es-ES" dirty="0"/>
              <a:t> </a:t>
            </a:r>
            <a:r>
              <a:rPr lang="es-ES" dirty="0" err="1"/>
              <a:t>stays</a:t>
            </a:r>
            <a:r>
              <a:rPr lang="es-ES" dirty="0"/>
              <a:t>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/</a:t>
            </a:r>
            <a:r>
              <a:rPr lang="es-ES" dirty="0" err="1"/>
              <a:t>calibration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618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687E-23BB-231E-8BBA-E6DC47DBA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/>
              <a:t>Example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IGT </a:t>
            </a:r>
            <a:r>
              <a:rPr lang="es-ES" b="1" dirty="0" err="1"/>
              <a:t>setup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2450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Navigate</a:t>
            </a:r>
            <a:r>
              <a:rPr lang="es-ES" dirty="0"/>
              <a:t> </a:t>
            </a:r>
            <a:r>
              <a:rPr lang="es-ES" dirty="0" err="1"/>
              <a:t>needle</a:t>
            </a:r>
            <a:r>
              <a:rPr lang="es-ES" dirty="0"/>
              <a:t> </a:t>
            </a:r>
            <a:r>
              <a:rPr lang="es-ES" dirty="0" err="1"/>
              <a:t>insertion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optical</a:t>
            </a:r>
            <a:r>
              <a:rPr lang="es-ES" dirty="0"/>
              <a:t> </a:t>
            </a:r>
            <a:r>
              <a:rPr lang="es-ES" dirty="0" err="1"/>
              <a:t>tracker</a:t>
            </a:r>
            <a:endParaRPr lang="en-CA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ABF4A0-D892-1D5A-405F-321A92ABE6CB}"/>
              </a:ext>
            </a:extLst>
          </p:cNvPr>
          <p:cNvSpPr txBox="1"/>
          <p:nvPr/>
        </p:nvSpPr>
        <p:spPr>
          <a:xfrm>
            <a:off x="2995811" y="59534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hlinkClick r:id="rId2"/>
              </a:rPr>
              <a:t>https://www.youtube.com/watch?v=d_vHpBRZJco</a:t>
            </a:r>
            <a:endParaRPr lang="en-CA" sz="1400" dirty="0"/>
          </a:p>
          <a:p>
            <a:pPr algn="ctr"/>
            <a:endParaRPr lang="en-C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55A72-7B42-6B58-9704-C6E522C27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" b="-1"/>
          <a:stretch/>
        </p:blipFill>
        <p:spPr>
          <a:xfrm>
            <a:off x="1376362" y="981075"/>
            <a:ext cx="9439275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97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F792F12-940C-8F9D-4996-266962FA9922}"/>
              </a:ext>
            </a:extLst>
          </p:cNvPr>
          <p:cNvGrpSpPr/>
          <p:nvPr/>
        </p:nvGrpSpPr>
        <p:grpSpPr>
          <a:xfrm>
            <a:off x="1621108" y="1328933"/>
            <a:ext cx="3316250" cy="2791785"/>
            <a:chOff x="1621108" y="1328933"/>
            <a:chExt cx="3316250" cy="2791785"/>
          </a:xfrm>
        </p:grpSpPr>
        <p:sp>
          <p:nvSpPr>
            <p:cNvPr id="18" name="Arc 41">
              <a:extLst>
                <a:ext uri="{FF2B5EF4-FFF2-40B4-BE49-F238E27FC236}">
                  <a16:creationId xmlns:a16="http://schemas.microsoft.com/office/drawing/2014/main" id="{4CF8D23B-4666-DBE9-F2DA-99C23FF571AA}"/>
                </a:ext>
              </a:extLst>
            </p:cNvPr>
            <p:cNvSpPr/>
            <p:nvPr/>
          </p:nvSpPr>
          <p:spPr>
            <a:xfrm rot="13088835">
              <a:off x="2996882" y="1338577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C00000"/>
                </a:solidFill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8EB5559-AABA-AE43-D2C6-FBB9B98A426D}"/>
                </a:ext>
              </a:extLst>
            </p:cNvPr>
            <p:cNvSpPr txBox="1"/>
            <p:nvPr/>
          </p:nvSpPr>
          <p:spPr>
            <a:xfrm>
              <a:off x="1621108" y="1328933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err="1">
                  <a:solidFill>
                    <a:srgbClr val="C00000"/>
                  </a:solidFill>
                </a:rPr>
                <a:t>Needle-To-Tracker</a:t>
              </a:r>
              <a:endParaRPr lang="en-CA" sz="2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C81D7CA-DF3A-02FA-A101-FF929EC102C5}"/>
              </a:ext>
            </a:extLst>
          </p:cNvPr>
          <p:cNvGrpSpPr/>
          <p:nvPr/>
        </p:nvGrpSpPr>
        <p:grpSpPr>
          <a:xfrm>
            <a:off x="6488596" y="1439647"/>
            <a:ext cx="4868441" cy="2094267"/>
            <a:chOff x="6488596" y="1439647"/>
            <a:chExt cx="4868441" cy="2094267"/>
          </a:xfrm>
        </p:grpSpPr>
        <p:sp>
          <p:nvSpPr>
            <p:cNvPr id="20" name="Arc 41">
              <a:extLst>
                <a:ext uri="{FF2B5EF4-FFF2-40B4-BE49-F238E27FC236}">
                  <a16:creationId xmlns:a16="http://schemas.microsoft.com/office/drawing/2014/main" id="{8CB5D681-AA45-9C6E-E01F-3D6EE4E376AD}"/>
                </a:ext>
              </a:extLst>
            </p:cNvPr>
            <p:cNvSpPr/>
            <p:nvPr/>
          </p:nvSpPr>
          <p:spPr>
            <a:xfrm rot="17650646">
              <a:off x="6909429" y="1172605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9905EC0-2698-C630-2DC4-28D77B31F85A}"/>
                </a:ext>
              </a:extLst>
            </p:cNvPr>
            <p:cNvSpPr txBox="1"/>
            <p:nvPr/>
          </p:nvSpPr>
          <p:spPr>
            <a:xfrm>
              <a:off x="8684158" y="1439647"/>
              <a:ext cx="2672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err="1">
                  <a:solidFill>
                    <a:srgbClr val="C00000"/>
                  </a:solidFill>
                </a:rPr>
                <a:t>Tracker</a:t>
              </a:r>
              <a:r>
                <a:rPr lang="es-ES" sz="2000" b="1" dirty="0">
                  <a:solidFill>
                    <a:srgbClr val="C00000"/>
                  </a:solidFill>
                </a:rPr>
                <a:t>-</a:t>
              </a:r>
              <a:r>
                <a:rPr lang="es-ES" sz="2000" b="1" dirty="0" err="1">
                  <a:solidFill>
                    <a:srgbClr val="C00000"/>
                  </a:solidFill>
                </a:rPr>
                <a:t>To</a:t>
              </a:r>
              <a:r>
                <a:rPr lang="es-ES" sz="2000" b="1" dirty="0">
                  <a:solidFill>
                    <a:srgbClr val="C00000"/>
                  </a:solidFill>
                </a:rPr>
                <a:t>-Reference</a:t>
              </a:r>
              <a:endParaRPr lang="en-CA" sz="2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15E556C-F1BF-DCED-A9AA-C1EE51BB634D}"/>
              </a:ext>
            </a:extLst>
          </p:cNvPr>
          <p:cNvGrpSpPr/>
          <p:nvPr/>
        </p:nvGrpSpPr>
        <p:grpSpPr>
          <a:xfrm>
            <a:off x="1515641" y="3103208"/>
            <a:ext cx="4955261" cy="1940476"/>
            <a:chOff x="1515641" y="3103208"/>
            <a:chExt cx="4955261" cy="1940476"/>
          </a:xfrm>
        </p:grpSpPr>
        <p:sp>
          <p:nvSpPr>
            <p:cNvPr id="19" name="Arc 41">
              <a:extLst>
                <a:ext uri="{FF2B5EF4-FFF2-40B4-BE49-F238E27FC236}">
                  <a16:creationId xmlns:a16="http://schemas.microsoft.com/office/drawing/2014/main" id="{CE035E74-0D32-7C18-4CB9-E8B9D7AD6626}"/>
                </a:ext>
              </a:extLst>
            </p:cNvPr>
            <p:cNvSpPr/>
            <p:nvPr/>
          </p:nvSpPr>
          <p:spPr>
            <a:xfrm rot="18662859">
              <a:off x="1936474" y="2682375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chemeClr val="accent6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54BA0A8-14E7-590B-F020-61AE1943F152}"/>
                </a:ext>
              </a:extLst>
            </p:cNvPr>
            <p:cNvSpPr txBox="1"/>
            <p:nvPr/>
          </p:nvSpPr>
          <p:spPr>
            <a:xfrm>
              <a:off x="3930377" y="3259107"/>
              <a:ext cx="2540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err="1">
                  <a:solidFill>
                    <a:schemeClr val="accent6"/>
                  </a:solidFill>
                </a:rPr>
                <a:t>NeedleTip-To-Needle</a:t>
              </a:r>
              <a:endParaRPr lang="en-CA" sz="2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357F6F-03FB-2385-A9FF-8414E680FABD}"/>
              </a:ext>
            </a:extLst>
          </p:cNvPr>
          <p:cNvGrpSpPr/>
          <p:nvPr/>
        </p:nvGrpSpPr>
        <p:grpSpPr>
          <a:xfrm>
            <a:off x="7219482" y="2786929"/>
            <a:ext cx="4876659" cy="3283185"/>
            <a:chOff x="7219482" y="2786929"/>
            <a:chExt cx="4876659" cy="3283185"/>
          </a:xfrm>
        </p:grpSpPr>
        <p:sp>
          <p:nvSpPr>
            <p:cNvPr id="21" name="Arc 41">
              <a:extLst>
                <a:ext uri="{FF2B5EF4-FFF2-40B4-BE49-F238E27FC236}">
                  <a16:creationId xmlns:a16="http://schemas.microsoft.com/office/drawing/2014/main" id="{842BEF9C-A953-A374-7A87-C25470D2C646}"/>
                </a:ext>
              </a:extLst>
            </p:cNvPr>
            <p:cNvSpPr/>
            <p:nvPr/>
          </p:nvSpPr>
          <p:spPr>
            <a:xfrm rot="941567">
              <a:off x="7219482" y="2786929"/>
              <a:ext cx="3156802" cy="3283185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chemeClr val="accent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05F11C1-0370-2461-87AF-64D072B88965}"/>
                </a:ext>
              </a:extLst>
            </p:cNvPr>
            <p:cNvSpPr txBox="1"/>
            <p:nvPr/>
          </p:nvSpPr>
          <p:spPr>
            <a:xfrm>
              <a:off x="9423263" y="4987431"/>
              <a:ext cx="2672878" cy="400110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6"/>
                  </a:solidFill>
                </a:rPr>
                <a:t>Reference-</a:t>
              </a:r>
              <a:r>
                <a:rPr lang="es-ES" sz="2000" b="1" dirty="0" err="1">
                  <a:solidFill>
                    <a:schemeClr val="accent6"/>
                  </a:solidFill>
                </a:rPr>
                <a:t>To</a:t>
              </a:r>
              <a:r>
                <a:rPr lang="es-ES" sz="2000" b="1" dirty="0">
                  <a:solidFill>
                    <a:schemeClr val="accent6"/>
                  </a:solidFill>
                </a:rPr>
                <a:t>-</a:t>
              </a:r>
              <a:r>
                <a:rPr lang="es-ES" sz="2000" b="1" dirty="0" err="1">
                  <a:solidFill>
                    <a:schemeClr val="accent6"/>
                  </a:solidFill>
                </a:rPr>
                <a:t>Phantom</a:t>
              </a:r>
              <a:endParaRPr lang="en-CA" sz="20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475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6474B-7050-380C-C178-A1AFB877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 tracking</a:t>
            </a:r>
            <a:endParaRPr lang="en-CA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D41B93-154F-E504-F26E-FDB460A56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3" y="1529537"/>
            <a:ext cx="2881208" cy="870012"/>
          </a:xfrm>
          <a:prstGeom prst="rect">
            <a:avLst/>
          </a:prstGeom>
        </p:spPr>
      </p:pic>
      <p:pic>
        <p:nvPicPr>
          <p:cNvPr id="5" name="Picture 2" descr="Tracking Systems">
            <a:extLst>
              <a:ext uri="{FF2B5EF4-FFF2-40B4-BE49-F238E27FC236}">
                <a16:creationId xmlns:a16="http://schemas.microsoft.com/office/drawing/2014/main" id="{E9C9DB3F-1748-1B66-DE64-7AE7F043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4164" y="2888534"/>
            <a:ext cx="997975" cy="11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829F3F70-9E8D-1CA8-6B0B-A3432361D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86" y="4462440"/>
            <a:ext cx="2161055" cy="15757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E9C813-AC9B-A9CD-13CB-CCDD3B28A714}"/>
              </a:ext>
            </a:extLst>
          </p:cNvPr>
          <p:cNvSpPr txBox="1"/>
          <p:nvPr/>
        </p:nvSpPr>
        <p:spPr>
          <a:xfrm>
            <a:off x="633921" y="3059668"/>
            <a:ext cx="197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C00000"/>
                </a:solidFill>
              </a:rPr>
              <a:t>Needle-To-Tracker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8AD6C2-8B08-40D5-3999-26B242ACC953}"/>
              </a:ext>
            </a:extLst>
          </p:cNvPr>
          <p:cNvSpPr txBox="1"/>
          <p:nvPr/>
        </p:nvSpPr>
        <p:spPr>
          <a:xfrm>
            <a:off x="227575" y="4521547"/>
            <a:ext cx="237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C00000"/>
                </a:solidFill>
              </a:rPr>
              <a:t>Reference-</a:t>
            </a:r>
            <a:r>
              <a:rPr lang="es-ES" b="1" dirty="0" err="1">
                <a:solidFill>
                  <a:srgbClr val="C00000"/>
                </a:solidFill>
              </a:rPr>
              <a:t>To</a:t>
            </a:r>
            <a:r>
              <a:rPr lang="es-ES" b="1" dirty="0">
                <a:solidFill>
                  <a:srgbClr val="C00000"/>
                </a:solidFill>
              </a:rPr>
              <a:t>-</a:t>
            </a:r>
            <a:r>
              <a:rPr lang="es-ES" b="1" dirty="0" err="1">
                <a:solidFill>
                  <a:srgbClr val="C00000"/>
                </a:solidFill>
              </a:rPr>
              <a:t>Tracker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9" name="Arc 41">
            <a:extLst>
              <a:ext uri="{FF2B5EF4-FFF2-40B4-BE49-F238E27FC236}">
                <a16:creationId xmlns:a16="http://schemas.microsoft.com/office/drawing/2014/main" id="{5790CAC3-8392-7D5D-3CB3-5E67A56E4460}"/>
              </a:ext>
            </a:extLst>
          </p:cNvPr>
          <p:cNvSpPr/>
          <p:nvPr/>
        </p:nvSpPr>
        <p:spPr>
          <a:xfrm rot="13088835">
            <a:off x="816084" y="2199851"/>
            <a:ext cx="866003" cy="1309202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0" name="Arc 41">
            <a:extLst>
              <a:ext uri="{FF2B5EF4-FFF2-40B4-BE49-F238E27FC236}">
                <a16:creationId xmlns:a16="http://schemas.microsoft.com/office/drawing/2014/main" id="{B357C4DC-D729-C29B-F5BF-5800E9DF7A0C}"/>
              </a:ext>
            </a:extLst>
          </p:cNvPr>
          <p:cNvSpPr/>
          <p:nvPr/>
        </p:nvSpPr>
        <p:spPr>
          <a:xfrm rot="19874810">
            <a:off x="433688" y="2082426"/>
            <a:ext cx="2476983" cy="2799849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996197-B300-45B7-F80E-63DA685F04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83"/>
          <a:stretch/>
        </p:blipFill>
        <p:spPr>
          <a:xfrm>
            <a:off x="3343275" y="153569"/>
            <a:ext cx="8848725" cy="58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9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6474B-7050-380C-C178-A1AFB877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 tracking</a:t>
            </a:r>
            <a:endParaRPr lang="en-CA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F7B4B1-1D88-FB12-9704-884EE76CA33C}"/>
              </a:ext>
            </a:extLst>
          </p:cNvPr>
          <p:cNvSpPr/>
          <p:nvPr/>
        </p:nvSpPr>
        <p:spPr>
          <a:xfrm>
            <a:off x="403279" y="2077311"/>
            <a:ext cx="3235272" cy="1918347"/>
          </a:xfrm>
          <a:prstGeom prst="rect">
            <a:avLst/>
          </a:prstGeom>
          <a:solidFill>
            <a:schemeClr val="accent6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dirty="0">
                <a:solidFill>
                  <a:schemeClr val="tx1"/>
                </a:solidFill>
              </a:rPr>
              <a:t>Tracking </a:t>
            </a:r>
            <a:r>
              <a:rPr lang="es-ES" sz="2000" b="1" dirty="0" err="1">
                <a:solidFill>
                  <a:schemeClr val="tx1"/>
                </a:solidFill>
              </a:rPr>
              <a:t>System</a:t>
            </a:r>
            <a:endParaRPr lang="en-CA" sz="2000" b="1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B0A0DD1-27F1-C318-1975-78E352BC0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5" y="2804235"/>
            <a:ext cx="2915239" cy="880288"/>
          </a:xfrm>
          <a:prstGeom prst="rect">
            <a:avLst/>
          </a:prstGeom>
          <a:noFill/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F83A858-B424-805E-929F-15767C3C924C}"/>
              </a:ext>
            </a:extLst>
          </p:cNvPr>
          <p:cNvSpPr/>
          <p:nvPr/>
        </p:nvSpPr>
        <p:spPr>
          <a:xfrm>
            <a:off x="4478364" y="2077311"/>
            <a:ext cx="3313086" cy="1918347"/>
          </a:xfrm>
          <a:prstGeom prst="rect">
            <a:avLst/>
          </a:prstGeom>
          <a:solidFill>
            <a:srgbClr val="9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dirty="0">
                <a:solidFill>
                  <a:schemeClr val="bg1"/>
                </a:solidFill>
              </a:rPr>
              <a:t>PLUS </a:t>
            </a:r>
            <a:r>
              <a:rPr lang="es-ES" sz="2000" b="1" dirty="0" err="1">
                <a:solidFill>
                  <a:schemeClr val="bg1"/>
                </a:solidFill>
              </a:rPr>
              <a:t>Toolkit</a:t>
            </a:r>
            <a:endParaRPr lang="en-CA" sz="2000" b="1" dirty="0">
              <a:solidFill>
                <a:schemeClr val="bg1"/>
              </a:solidFill>
            </a:endParaRPr>
          </a:p>
        </p:txBody>
      </p:sp>
      <p:sp>
        <p:nvSpPr>
          <p:cNvPr id="22" name="Rectangle 123">
            <a:extLst>
              <a:ext uri="{FF2B5EF4-FFF2-40B4-BE49-F238E27FC236}">
                <a16:creationId xmlns:a16="http://schemas.microsoft.com/office/drawing/2014/main" id="{30F3BCC9-656A-7801-1B60-B3927CB66403}"/>
              </a:ext>
            </a:extLst>
          </p:cNvPr>
          <p:cNvSpPr/>
          <p:nvPr/>
        </p:nvSpPr>
        <p:spPr>
          <a:xfrm>
            <a:off x="4588108" y="2624960"/>
            <a:ext cx="135549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Tracker SDK</a:t>
            </a:r>
          </a:p>
        </p:txBody>
      </p:sp>
      <p:sp>
        <p:nvSpPr>
          <p:cNvPr id="23" name="Rectangle 123">
            <a:extLst>
              <a:ext uri="{FF2B5EF4-FFF2-40B4-BE49-F238E27FC236}">
                <a16:creationId xmlns:a16="http://schemas.microsoft.com/office/drawing/2014/main" id="{DDE59205-09C5-E4B9-F50A-7249200307BF}"/>
              </a:ext>
            </a:extLst>
          </p:cNvPr>
          <p:cNvSpPr/>
          <p:nvPr/>
        </p:nvSpPr>
        <p:spPr>
          <a:xfrm>
            <a:off x="4588108" y="3055192"/>
            <a:ext cx="135549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Imaging SDK</a:t>
            </a:r>
          </a:p>
        </p:txBody>
      </p:sp>
      <p:sp>
        <p:nvSpPr>
          <p:cNvPr id="24" name="Rectangle 123">
            <a:extLst>
              <a:ext uri="{FF2B5EF4-FFF2-40B4-BE49-F238E27FC236}">
                <a16:creationId xmlns:a16="http://schemas.microsoft.com/office/drawing/2014/main" id="{84EFCCAB-9BC3-F7F0-6DFC-D92DA09AF664}"/>
              </a:ext>
            </a:extLst>
          </p:cNvPr>
          <p:cNvSpPr/>
          <p:nvPr/>
        </p:nvSpPr>
        <p:spPr>
          <a:xfrm>
            <a:off x="4588108" y="3483318"/>
            <a:ext cx="135549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… SDK</a:t>
            </a:r>
          </a:p>
        </p:txBody>
      </p:sp>
      <p:sp>
        <p:nvSpPr>
          <p:cNvPr id="25" name="Rectangle 123">
            <a:extLst>
              <a:ext uri="{FF2B5EF4-FFF2-40B4-BE49-F238E27FC236}">
                <a16:creationId xmlns:a16="http://schemas.microsoft.com/office/drawing/2014/main" id="{21746628-1C16-1522-4ED7-B703EB3428FC}"/>
              </a:ext>
            </a:extLst>
          </p:cNvPr>
          <p:cNvSpPr/>
          <p:nvPr/>
        </p:nvSpPr>
        <p:spPr>
          <a:xfrm>
            <a:off x="6010275" y="2624960"/>
            <a:ext cx="166526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Synchronization</a:t>
            </a:r>
          </a:p>
        </p:txBody>
      </p:sp>
      <p:sp>
        <p:nvSpPr>
          <p:cNvPr id="26" name="Rectangle 123">
            <a:extLst>
              <a:ext uri="{FF2B5EF4-FFF2-40B4-BE49-F238E27FC236}">
                <a16:creationId xmlns:a16="http://schemas.microsoft.com/office/drawing/2014/main" id="{932EA7E1-85C5-B944-F19C-1EE600B53B4D}"/>
              </a:ext>
            </a:extLst>
          </p:cNvPr>
          <p:cNvSpPr/>
          <p:nvPr/>
        </p:nvSpPr>
        <p:spPr>
          <a:xfrm>
            <a:off x="6010275" y="3055192"/>
            <a:ext cx="166526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Calibration</a:t>
            </a:r>
          </a:p>
        </p:txBody>
      </p:sp>
      <p:sp>
        <p:nvSpPr>
          <p:cNvPr id="27" name="Rectangle 123">
            <a:extLst>
              <a:ext uri="{FF2B5EF4-FFF2-40B4-BE49-F238E27FC236}">
                <a16:creationId xmlns:a16="http://schemas.microsoft.com/office/drawing/2014/main" id="{E84506A6-0753-0050-7703-ADA05F63B453}"/>
              </a:ext>
            </a:extLst>
          </p:cNvPr>
          <p:cNvSpPr/>
          <p:nvPr/>
        </p:nvSpPr>
        <p:spPr>
          <a:xfrm>
            <a:off x="6010275" y="3483318"/>
            <a:ext cx="1665262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prstClr val="black"/>
                </a:solidFill>
              </a:rPr>
              <a:t>OpenIGTLink</a:t>
            </a:r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28" name="Picture 6" descr="PLUS Toolkit · GitHub">
            <a:extLst>
              <a:ext uri="{FF2B5EF4-FFF2-40B4-BE49-F238E27FC236}">
                <a16:creationId xmlns:a16="http://schemas.microsoft.com/office/drawing/2014/main" id="{57ED6BA9-9996-5644-0B90-C42D12CE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84" y="4241331"/>
            <a:ext cx="1270031" cy="12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16020DE-A430-DDF8-959F-528E4965DD73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3638551" y="2804235"/>
            <a:ext cx="949557" cy="7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2C8213A-DEBA-77BC-C383-E7CA437F220A}"/>
              </a:ext>
            </a:extLst>
          </p:cNvPr>
          <p:cNvSpPr/>
          <p:nvPr/>
        </p:nvSpPr>
        <p:spPr>
          <a:xfrm>
            <a:off x="8475635" y="2077310"/>
            <a:ext cx="3313086" cy="1918347"/>
          </a:xfrm>
          <a:prstGeom prst="rect">
            <a:avLst/>
          </a:prstGeom>
          <a:solidFill>
            <a:srgbClr val="AFB8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dirty="0">
                <a:solidFill>
                  <a:schemeClr val="tx1"/>
                </a:solidFill>
              </a:rPr>
              <a:t>3D </a:t>
            </a:r>
            <a:r>
              <a:rPr lang="es-ES" sz="2000" b="1" dirty="0" err="1">
                <a:solidFill>
                  <a:schemeClr val="tx1"/>
                </a:solidFill>
              </a:rPr>
              <a:t>Slicer</a:t>
            </a:r>
            <a:endParaRPr lang="en-CA" sz="20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CD9A1BF-F924-8762-9E1F-0B02138D8DC4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7675537" y="3663338"/>
            <a:ext cx="9557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23">
            <a:extLst>
              <a:ext uri="{FF2B5EF4-FFF2-40B4-BE49-F238E27FC236}">
                <a16:creationId xmlns:a16="http://schemas.microsoft.com/office/drawing/2014/main" id="{FAC25498-C7AE-3B23-836F-5AF6CE296334}"/>
              </a:ext>
            </a:extLst>
          </p:cNvPr>
          <p:cNvSpPr/>
          <p:nvPr/>
        </p:nvSpPr>
        <p:spPr>
          <a:xfrm>
            <a:off x="8585470" y="2624960"/>
            <a:ext cx="1433306" cy="36004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tx1"/>
                </a:solidFill>
              </a:rPr>
              <a:t>SlicerIGT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2" name="Rectangle 123">
            <a:extLst>
              <a:ext uri="{FF2B5EF4-FFF2-40B4-BE49-F238E27FC236}">
                <a16:creationId xmlns:a16="http://schemas.microsoft.com/office/drawing/2014/main" id="{9EB58762-EF68-612A-B48E-6BA127C62EBC}"/>
              </a:ext>
            </a:extLst>
          </p:cNvPr>
          <p:cNvSpPr/>
          <p:nvPr/>
        </p:nvSpPr>
        <p:spPr>
          <a:xfrm>
            <a:off x="8585470" y="3055192"/>
            <a:ext cx="143330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Registration</a:t>
            </a:r>
          </a:p>
        </p:txBody>
      </p:sp>
      <p:sp>
        <p:nvSpPr>
          <p:cNvPr id="43" name="Rectangle 123">
            <a:extLst>
              <a:ext uri="{FF2B5EF4-FFF2-40B4-BE49-F238E27FC236}">
                <a16:creationId xmlns:a16="http://schemas.microsoft.com/office/drawing/2014/main" id="{CE1F7E8E-7BA7-6ECA-A390-1F825E03C629}"/>
              </a:ext>
            </a:extLst>
          </p:cNvPr>
          <p:cNvSpPr/>
          <p:nvPr/>
        </p:nvSpPr>
        <p:spPr>
          <a:xfrm>
            <a:off x="8585470" y="3483318"/>
            <a:ext cx="143330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prstClr val="black"/>
                </a:solidFill>
              </a:rPr>
              <a:t>OpenIGTLink</a:t>
            </a:r>
            <a:endParaRPr lang="en-CA" dirty="0">
              <a:solidFill>
                <a:prstClr val="black"/>
              </a:solidFill>
            </a:endParaRPr>
          </a:p>
        </p:txBody>
      </p:sp>
      <p:sp>
        <p:nvSpPr>
          <p:cNvPr id="44" name="Rectangle 123">
            <a:extLst>
              <a:ext uri="{FF2B5EF4-FFF2-40B4-BE49-F238E27FC236}">
                <a16:creationId xmlns:a16="http://schemas.microsoft.com/office/drawing/2014/main" id="{D39AE89C-C648-3A96-921C-C6D644DAA0A0}"/>
              </a:ext>
            </a:extLst>
          </p:cNvPr>
          <p:cNvSpPr/>
          <p:nvPr/>
        </p:nvSpPr>
        <p:spPr>
          <a:xfrm>
            <a:off x="10134599" y="2624960"/>
            <a:ext cx="1538299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Visualization</a:t>
            </a:r>
          </a:p>
        </p:txBody>
      </p:sp>
      <p:sp>
        <p:nvSpPr>
          <p:cNvPr id="45" name="Rectangle 123">
            <a:extLst>
              <a:ext uri="{FF2B5EF4-FFF2-40B4-BE49-F238E27FC236}">
                <a16:creationId xmlns:a16="http://schemas.microsoft.com/office/drawing/2014/main" id="{E6656B60-0766-C890-52F2-9071D7EDD43F}"/>
              </a:ext>
            </a:extLst>
          </p:cNvPr>
          <p:cNvSpPr/>
          <p:nvPr/>
        </p:nvSpPr>
        <p:spPr>
          <a:xfrm>
            <a:off x="10134599" y="3055192"/>
            <a:ext cx="1538299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Segmentation</a:t>
            </a:r>
          </a:p>
        </p:txBody>
      </p:sp>
      <p:sp>
        <p:nvSpPr>
          <p:cNvPr id="46" name="Rectangle 123">
            <a:extLst>
              <a:ext uri="{FF2B5EF4-FFF2-40B4-BE49-F238E27FC236}">
                <a16:creationId xmlns:a16="http://schemas.microsoft.com/office/drawing/2014/main" id="{19A40DFA-4EB0-287B-8D1F-CDE1501FE9E5}"/>
              </a:ext>
            </a:extLst>
          </p:cNvPr>
          <p:cNvSpPr/>
          <p:nvPr/>
        </p:nvSpPr>
        <p:spPr>
          <a:xfrm>
            <a:off x="10134599" y="3483318"/>
            <a:ext cx="1538299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prstClr val="black"/>
                </a:solidFill>
              </a:rPr>
              <a:t>Quantification</a:t>
            </a:r>
          </a:p>
        </p:txBody>
      </p:sp>
      <p:pic>
        <p:nvPicPr>
          <p:cNvPr id="48" name="Imagen 47" descr="Logotipo&#10;&#10;Descripción generada automáticamente">
            <a:extLst>
              <a:ext uri="{FF2B5EF4-FFF2-40B4-BE49-F238E27FC236}">
                <a16:creationId xmlns:a16="http://schemas.microsoft.com/office/drawing/2014/main" id="{1A57C09D-BB0D-7C4B-3479-85D785BAA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22" y="4241331"/>
            <a:ext cx="1272512" cy="12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4CF8D23B-4666-DBE9-F2DA-99C23FF571AA}"/>
              </a:ext>
            </a:extLst>
          </p:cNvPr>
          <p:cNvSpPr/>
          <p:nvPr/>
        </p:nvSpPr>
        <p:spPr>
          <a:xfrm rot="13088835">
            <a:off x="2996882" y="1338577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Arc 41">
            <a:extLst>
              <a:ext uri="{FF2B5EF4-FFF2-40B4-BE49-F238E27FC236}">
                <a16:creationId xmlns:a16="http://schemas.microsoft.com/office/drawing/2014/main" id="{CE035E74-0D32-7C18-4CB9-E8B9D7AD6626}"/>
              </a:ext>
            </a:extLst>
          </p:cNvPr>
          <p:cNvSpPr/>
          <p:nvPr/>
        </p:nvSpPr>
        <p:spPr>
          <a:xfrm rot="18662859">
            <a:off x="1936474" y="268237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41">
            <a:extLst>
              <a:ext uri="{FF2B5EF4-FFF2-40B4-BE49-F238E27FC236}">
                <a16:creationId xmlns:a16="http://schemas.microsoft.com/office/drawing/2014/main" id="{8CB5D681-AA45-9C6E-E01F-3D6EE4E376AD}"/>
              </a:ext>
            </a:extLst>
          </p:cNvPr>
          <p:cNvSpPr/>
          <p:nvPr/>
        </p:nvSpPr>
        <p:spPr>
          <a:xfrm rot="17650646">
            <a:off x="6909429" y="117260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41">
            <a:extLst>
              <a:ext uri="{FF2B5EF4-FFF2-40B4-BE49-F238E27FC236}">
                <a16:creationId xmlns:a16="http://schemas.microsoft.com/office/drawing/2014/main" id="{842BEF9C-A953-A374-7A87-C25470D2C646}"/>
              </a:ext>
            </a:extLst>
          </p:cNvPr>
          <p:cNvSpPr/>
          <p:nvPr/>
        </p:nvSpPr>
        <p:spPr>
          <a:xfrm rot="941567">
            <a:off x="7219482" y="2786929"/>
            <a:ext cx="3156802" cy="3283185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B5559-AABA-AE43-D2C6-FBB9B98A426D}"/>
              </a:ext>
            </a:extLst>
          </p:cNvPr>
          <p:cNvSpPr txBox="1"/>
          <p:nvPr/>
        </p:nvSpPr>
        <p:spPr>
          <a:xfrm>
            <a:off x="1621108" y="1328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Needle-To-Tracker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905EC0-2698-C630-2DC4-28D77B31F85A}"/>
              </a:ext>
            </a:extLst>
          </p:cNvPr>
          <p:cNvSpPr txBox="1"/>
          <p:nvPr/>
        </p:nvSpPr>
        <p:spPr>
          <a:xfrm>
            <a:off x="8684158" y="1439647"/>
            <a:ext cx="267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Tracker</a:t>
            </a:r>
            <a:r>
              <a:rPr lang="es-ES" sz="2000" b="1" dirty="0">
                <a:solidFill>
                  <a:srgbClr val="C00000"/>
                </a:solidFill>
              </a:rPr>
              <a:t>-</a:t>
            </a:r>
            <a:r>
              <a:rPr lang="es-ES" sz="2000" b="1" dirty="0" err="1">
                <a:solidFill>
                  <a:srgbClr val="C00000"/>
                </a:solidFill>
              </a:rPr>
              <a:t>To</a:t>
            </a:r>
            <a:r>
              <a:rPr lang="es-ES" sz="2000" b="1" dirty="0">
                <a:solidFill>
                  <a:srgbClr val="C00000"/>
                </a:solidFill>
              </a:rPr>
              <a:t>-Reference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4BA0A8-14E7-590B-F020-61AE1943F152}"/>
              </a:ext>
            </a:extLst>
          </p:cNvPr>
          <p:cNvSpPr txBox="1"/>
          <p:nvPr/>
        </p:nvSpPr>
        <p:spPr>
          <a:xfrm>
            <a:off x="3930377" y="3259107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5F11C1-0370-2461-87AF-64D072B88965}"/>
              </a:ext>
            </a:extLst>
          </p:cNvPr>
          <p:cNvSpPr txBox="1"/>
          <p:nvPr/>
        </p:nvSpPr>
        <p:spPr>
          <a:xfrm>
            <a:off x="9423263" y="4987431"/>
            <a:ext cx="2672878" cy="400110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F5A78A-D619-4428-2FD9-946F3EA22868}"/>
              </a:ext>
            </a:extLst>
          </p:cNvPr>
          <p:cNvSpPr/>
          <p:nvPr/>
        </p:nvSpPr>
        <p:spPr>
          <a:xfrm>
            <a:off x="3014257" y="2862691"/>
            <a:ext cx="3456645" cy="173381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9227E4-010B-ADC4-53A1-FE0BAD8A4D3F}"/>
              </a:ext>
            </a:extLst>
          </p:cNvPr>
          <p:cNvSpPr/>
          <p:nvPr/>
        </p:nvSpPr>
        <p:spPr>
          <a:xfrm>
            <a:off x="8810626" y="3942516"/>
            <a:ext cx="3381374" cy="218799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EF44797-FE90-9650-5939-E83A94354820}"/>
              </a:ext>
            </a:extLst>
          </p:cNvPr>
          <p:cNvSpPr/>
          <p:nvPr/>
        </p:nvSpPr>
        <p:spPr>
          <a:xfrm>
            <a:off x="1536376" y="1271323"/>
            <a:ext cx="2215603" cy="51082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A318D88-88CF-87B6-BB37-413B3845B980}"/>
              </a:ext>
            </a:extLst>
          </p:cNvPr>
          <p:cNvSpPr/>
          <p:nvPr/>
        </p:nvSpPr>
        <p:spPr>
          <a:xfrm>
            <a:off x="8601492" y="1384290"/>
            <a:ext cx="2580858" cy="51082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tick - Propierge">
            <a:extLst>
              <a:ext uri="{FF2B5EF4-FFF2-40B4-BE49-F238E27FC236}">
                <a16:creationId xmlns:a16="http://schemas.microsoft.com/office/drawing/2014/main" id="{DB863B5D-5E87-7591-C12E-1CF5CD0B9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87" y="1014972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ick - Propierge">
            <a:extLst>
              <a:ext uri="{FF2B5EF4-FFF2-40B4-BE49-F238E27FC236}">
                <a16:creationId xmlns:a16="http://schemas.microsoft.com/office/drawing/2014/main" id="{F9EF5A78-F98F-00F2-52C2-151E731F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1" y="878470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14D007-D2DD-EFC9-0D26-A8B9A275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Example</a:t>
            </a:r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DA44B8-A0CE-6262-C788-4DED4F49B952}"/>
              </a:ext>
            </a:extLst>
          </p:cNvPr>
          <p:cNvGrpSpPr/>
          <p:nvPr/>
        </p:nvGrpSpPr>
        <p:grpSpPr>
          <a:xfrm>
            <a:off x="1953820" y="949179"/>
            <a:ext cx="8179982" cy="5212562"/>
            <a:chOff x="1524000" y="1031133"/>
            <a:chExt cx="9144000" cy="5826868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9F806E43-CADA-44F8-AC15-1A27C9F4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031133"/>
              <a:ext cx="9144000" cy="5826868"/>
            </a:xfrm>
            <a:prstGeom prst="rect">
              <a:avLst/>
            </a:prstGeom>
          </p:spPr>
        </p:pic>
        <p:sp>
          <p:nvSpPr>
            <p:cNvPr id="6" name="Speech Bubble: Oval 3">
              <a:extLst>
                <a:ext uri="{FF2B5EF4-FFF2-40B4-BE49-F238E27FC236}">
                  <a16:creationId xmlns:a16="http://schemas.microsoft.com/office/drawing/2014/main" id="{BEFD76E3-7AE2-4872-B18E-9FAB0442E4C9}"/>
                </a:ext>
              </a:extLst>
            </p:cNvPr>
            <p:cNvSpPr/>
            <p:nvPr/>
          </p:nvSpPr>
          <p:spPr>
            <a:xfrm>
              <a:off x="4835138" y="4377448"/>
              <a:ext cx="2788104" cy="2404353"/>
            </a:xfrm>
            <a:prstGeom prst="wedgeEllipseCallout">
              <a:avLst>
                <a:gd name="adj1" fmla="val -55968"/>
                <a:gd name="adj2" fmla="val -48354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Intense headache. Painkillers not effective…</a:t>
              </a:r>
            </a:p>
          </p:txBody>
        </p:sp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F461FFFC-5A53-44BC-8020-0744321DCE76}"/>
                </a:ext>
              </a:extLst>
            </p:cNvPr>
            <p:cNvSpPr/>
            <p:nvPr/>
          </p:nvSpPr>
          <p:spPr>
            <a:xfrm>
              <a:off x="7739974" y="2232499"/>
              <a:ext cx="2743201" cy="1785024"/>
            </a:xfrm>
            <a:prstGeom prst="cloudCallout">
              <a:avLst>
                <a:gd name="adj1" fmla="val -10717"/>
                <a:gd name="adj2" fmla="val -83528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Tumor in the brain?</a:t>
              </a:r>
            </a:p>
          </p:txBody>
        </p:sp>
        <p:sp>
          <p:nvSpPr>
            <p:cNvPr id="8" name="Arrow: Down 8">
              <a:extLst>
                <a:ext uri="{FF2B5EF4-FFF2-40B4-BE49-F238E27FC236}">
                  <a16:creationId xmlns:a16="http://schemas.microsoft.com/office/drawing/2014/main" id="{A58AD6ED-4887-4BDA-8C2B-98802C0F817A}"/>
                </a:ext>
              </a:extLst>
            </p:cNvPr>
            <p:cNvSpPr/>
            <p:nvPr/>
          </p:nvSpPr>
          <p:spPr>
            <a:xfrm>
              <a:off x="8999706" y="4124528"/>
              <a:ext cx="291830" cy="1285672"/>
            </a:xfrm>
            <a:prstGeom prst="downArrow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D1A8BC9-71EE-4187-B25E-E971EE0D6E11}"/>
                </a:ext>
              </a:extLst>
            </p:cNvPr>
            <p:cNvSpPr txBox="1"/>
            <p:nvPr/>
          </p:nvSpPr>
          <p:spPr>
            <a:xfrm>
              <a:off x="8254352" y="5503702"/>
              <a:ext cx="1985766" cy="72250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Medical Imaging </a:t>
              </a:r>
            </a:p>
            <a:p>
              <a:pPr algn="ctr"/>
              <a:r>
                <a:rPr lang="en-US"/>
                <a:t>for Diagnosis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975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tick - Propierge">
            <a:extLst>
              <a:ext uri="{FF2B5EF4-FFF2-40B4-BE49-F238E27FC236}">
                <a16:creationId xmlns:a16="http://schemas.microsoft.com/office/drawing/2014/main" id="{674A9BFD-B921-942D-0FD3-28CA6554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87" y="1014972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ick - Propierge">
            <a:extLst>
              <a:ext uri="{FF2B5EF4-FFF2-40B4-BE49-F238E27FC236}">
                <a16:creationId xmlns:a16="http://schemas.microsoft.com/office/drawing/2014/main" id="{279D367D-77BE-39FD-83A3-1F026DC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1" y="878470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4CF8D23B-4666-DBE9-F2DA-99C23FF571AA}"/>
              </a:ext>
            </a:extLst>
          </p:cNvPr>
          <p:cNvSpPr/>
          <p:nvPr/>
        </p:nvSpPr>
        <p:spPr>
          <a:xfrm rot="13088835">
            <a:off x="2996882" y="1338577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Arc 41">
            <a:extLst>
              <a:ext uri="{FF2B5EF4-FFF2-40B4-BE49-F238E27FC236}">
                <a16:creationId xmlns:a16="http://schemas.microsoft.com/office/drawing/2014/main" id="{CE035E74-0D32-7C18-4CB9-E8B9D7AD6626}"/>
              </a:ext>
            </a:extLst>
          </p:cNvPr>
          <p:cNvSpPr/>
          <p:nvPr/>
        </p:nvSpPr>
        <p:spPr>
          <a:xfrm rot="18662859">
            <a:off x="1936474" y="268237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41">
            <a:extLst>
              <a:ext uri="{FF2B5EF4-FFF2-40B4-BE49-F238E27FC236}">
                <a16:creationId xmlns:a16="http://schemas.microsoft.com/office/drawing/2014/main" id="{8CB5D681-AA45-9C6E-E01F-3D6EE4E376AD}"/>
              </a:ext>
            </a:extLst>
          </p:cNvPr>
          <p:cNvSpPr/>
          <p:nvPr/>
        </p:nvSpPr>
        <p:spPr>
          <a:xfrm rot="17650646">
            <a:off x="6909429" y="117260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41">
            <a:extLst>
              <a:ext uri="{FF2B5EF4-FFF2-40B4-BE49-F238E27FC236}">
                <a16:creationId xmlns:a16="http://schemas.microsoft.com/office/drawing/2014/main" id="{842BEF9C-A953-A374-7A87-C25470D2C646}"/>
              </a:ext>
            </a:extLst>
          </p:cNvPr>
          <p:cNvSpPr/>
          <p:nvPr/>
        </p:nvSpPr>
        <p:spPr>
          <a:xfrm rot="941567">
            <a:off x="7219482" y="2786929"/>
            <a:ext cx="3156802" cy="3283185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B5559-AABA-AE43-D2C6-FBB9B98A426D}"/>
              </a:ext>
            </a:extLst>
          </p:cNvPr>
          <p:cNvSpPr txBox="1"/>
          <p:nvPr/>
        </p:nvSpPr>
        <p:spPr>
          <a:xfrm>
            <a:off x="1621108" y="1328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Needle-To-Tracker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905EC0-2698-C630-2DC4-28D77B31F85A}"/>
              </a:ext>
            </a:extLst>
          </p:cNvPr>
          <p:cNvSpPr txBox="1"/>
          <p:nvPr/>
        </p:nvSpPr>
        <p:spPr>
          <a:xfrm>
            <a:off x="8684158" y="1439647"/>
            <a:ext cx="267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Tracker</a:t>
            </a:r>
            <a:r>
              <a:rPr lang="es-ES" sz="2000" b="1" dirty="0">
                <a:solidFill>
                  <a:srgbClr val="C00000"/>
                </a:solidFill>
              </a:rPr>
              <a:t>-</a:t>
            </a:r>
            <a:r>
              <a:rPr lang="es-ES" sz="2000" b="1" dirty="0" err="1">
                <a:solidFill>
                  <a:srgbClr val="C00000"/>
                </a:solidFill>
              </a:rPr>
              <a:t>To</a:t>
            </a:r>
            <a:r>
              <a:rPr lang="es-ES" sz="2000" b="1" dirty="0">
                <a:solidFill>
                  <a:srgbClr val="C00000"/>
                </a:solidFill>
              </a:rPr>
              <a:t>-Reference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4BA0A8-14E7-590B-F020-61AE1943F152}"/>
              </a:ext>
            </a:extLst>
          </p:cNvPr>
          <p:cNvSpPr txBox="1"/>
          <p:nvPr/>
        </p:nvSpPr>
        <p:spPr>
          <a:xfrm>
            <a:off x="3930377" y="3259107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5F11C1-0370-2461-87AF-64D072B88965}"/>
              </a:ext>
            </a:extLst>
          </p:cNvPr>
          <p:cNvSpPr txBox="1"/>
          <p:nvPr/>
        </p:nvSpPr>
        <p:spPr>
          <a:xfrm>
            <a:off x="9423263" y="4987431"/>
            <a:ext cx="2672878" cy="400110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F5A78A-D619-4428-2FD9-946F3EA22868}"/>
              </a:ext>
            </a:extLst>
          </p:cNvPr>
          <p:cNvSpPr/>
          <p:nvPr/>
        </p:nvSpPr>
        <p:spPr>
          <a:xfrm>
            <a:off x="1421926" y="857079"/>
            <a:ext cx="3004619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9227E4-010B-ADC4-53A1-FE0BAD8A4D3F}"/>
              </a:ext>
            </a:extLst>
          </p:cNvPr>
          <p:cNvSpPr/>
          <p:nvPr/>
        </p:nvSpPr>
        <p:spPr>
          <a:xfrm>
            <a:off x="8810626" y="3942516"/>
            <a:ext cx="3381374" cy="218799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D00866F0-505F-F5E1-D2C2-BF1F7466CD9A}"/>
              </a:ext>
            </a:extLst>
          </p:cNvPr>
          <p:cNvSpPr/>
          <p:nvPr/>
        </p:nvSpPr>
        <p:spPr>
          <a:xfrm>
            <a:off x="7765455" y="903975"/>
            <a:ext cx="3332846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A3B1FB7-F908-54CA-ABC4-285822E3D4F9}"/>
              </a:ext>
            </a:extLst>
          </p:cNvPr>
          <p:cNvSpPr/>
          <p:nvPr/>
        </p:nvSpPr>
        <p:spPr>
          <a:xfrm>
            <a:off x="3901098" y="2941831"/>
            <a:ext cx="2449944" cy="1048763"/>
          </a:xfrm>
          <a:custGeom>
            <a:avLst/>
            <a:gdLst>
              <a:gd name="connsiteX0" fmla="*/ 0 w 2449944"/>
              <a:gd name="connsiteY0" fmla="*/ 524382 h 1048763"/>
              <a:gd name="connsiteX1" fmla="*/ 1224972 w 2449944"/>
              <a:gd name="connsiteY1" fmla="*/ 0 h 1048763"/>
              <a:gd name="connsiteX2" fmla="*/ 2449944 w 2449944"/>
              <a:gd name="connsiteY2" fmla="*/ 524382 h 1048763"/>
              <a:gd name="connsiteX3" fmla="*/ 1224972 w 2449944"/>
              <a:gd name="connsiteY3" fmla="*/ 1048764 h 1048763"/>
              <a:gd name="connsiteX4" fmla="*/ 0 w 2449944"/>
              <a:gd name="connsiteY4" fmla="*/ 524382 h 104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944" h="1048763" extrusionOk="0">
                <a:moveTo>
                  <a:pt x="0" y="524382"/>
                </a:moveTo>
                <a:cubicBezTo>
                  <a:pt x="-12320" y="309331"/>
                  <a:pt x="550055" y="71558"/>
                  <a:pt x="1224972" y="0"/>
                </a:cubicBezTo>
                <a:cubicBezTo>
                  <a:pt x="1926357" y="-13163"/>
                  <a:pt x="2495401" y="212554"/>
                  <a:pt x="2449944" y="524382"/>
                </a:cubicBezTo>
                <a:cubicBezTo>
                  <a:pt x="2538322" y="794094"/>
                  <a:pt x="1900352" y="1075009"/>
                  <a:pt x="1224972" y="1048764"/>
                </a:cubicBezTo>
                <a:cubicBezTo>
                  <a:pt x="557744" y="1063505"/>
                  <a:pt x="-21943" y="791331"/>
                  <a:pt x="0" y="524382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8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Needle</a:t>
            </a:r>
            <a:r>
              <a:rPr lang="es-ES" dirty="0"/>
              <a:t> </a:t>
            </a:r>
            <a:r>
              <a:rPr lang="es-ES" dirty="0" err="1"/>
              <a:t>Calibration</a:t>
            </a:r>
            <a:endParaRPr lang="en-CA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4D5A107D-4148-1C38-8439-E052641018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95097">
            <a:off x="5313561" y="1713378"/>
            <a:ext cx="2874692" cy="3351852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6471677-382C-8AD1-F1E0-D4B48574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55327">
            <a:off x="5519520" y="776534"/>
            <a:ext cx="2874692" cy="3351852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A831F0F9-6042-FED5-9AB0-D29C6690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05365">
            <a:off x="3627157" y="2528998"/>
            <a:ext cx="2874692" cy="335185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DD10E158-D116-E93C-8332-51A1F697DD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541974">
            <a:off x="2584663" y="2184800"/>
            <a:ext cx="2874692" cy="33518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F61C5D5-8EB8-8D20-497B-1D0299E58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3864">
            <a:off x="4684156" y="2433653"/>
            <a:ext cx="2874692" cy="335185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92626B3-402B-4DEF-0102-D5A88D5D0A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9473" r="29464" b="14081"/>
          <a:stretch/>
        </p:blipFill>
        <p:spPr>
          <a:xfrm rot="19441444">
            <a:off x="4431917" y="1458027"/>
            <a:ext cx="1364521" cy="18386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3E7EA0-811E-4A68-BD4A-6199C01ABB94}"/>
              </a:ext>
            </a:extLst>
          </p:cNvPr>
          <p:cNvSpPr txBox="1"/>
          <p:nvPr/>
        </p:nvSpPr>
        <p:spPr>
          <a:xfrm>
            <a:off x="5276850" y="1909476"/>
            <a:ext cx="997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Needle</a:t>
            </a:r>
            <a:endParaRPr lang="en-CA" sz="2000" b="1" dirty="0"/>
          </a:p>
        </p:txBody>
      </p:sp>
      <p:sp>
        <p:nvSpPr>
          <p:cNvPr id="26" name="Signo de multiplicación 25">
            <a:extLst>
              <a:ext uri="{FF2B5EF4-FFF2-40B4-BE49-F238E27FC236}">
                <a16:creationId xmlns:a16="http://schemas.microsoft.com/office/drawing/2014/main" id="{C73314C5-5865-8138-F708-65BC9B126D9E}"/>
              </a:ext>
            </a:extLst>
          </p:cNvPr>
          <p:cNvSpPr/>
          <p:nvPr/>
        </p:nvSpPr>
        <p:spPr>
          <a:xfrm>
            <a:off x="4863507" y="2134537"/>
            <a:ext cx="648000" cy="648000"/>
          </a:xfrm>
          <a:prstGeom prst="mathMultiply">
            <a:avLst>
              <a:gd name="adj1" fmla="val 1764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8F981072-242D-152C-AED1-E22B56361E5D}"/>
              </a:ext>
            </a:extLst>
          </p:cNvPr>
          <p:cNvSpPr txBox="1"/>
          <p:nvPr/>
        </p:nvSpPr>
        <p:spPr>
          <a:xfrm>
            <a:off x="9036777" y="1935968"/>
            <a:ext cx="53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?</a:t>
            </a:r>
            <a:endParaRPr lang="en-CA" sz="4000" b="1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0B20F27D-DF5B-4740-8D72-45A8F661650B}"/>
              </a:ext>
            </a:extLst>
          </p:cNvPr>
          <p:cNvSpPr txBox="1"/>
          <p:nvPr/>
        </p:nvSpPr>
        <p:spPr>
          <a:xfrm>
            <a:off x="8608185" y="4001140"/>
            <a:ext cx="53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?</a:t>
            </a:r>
            <a:endParaRPr lang="en-CA" sz="4000" b="1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D421DF73-75B3-7DAC-FC1D-51E73FD58F4C}"/>
              </a:ext>
            </a:extLst>
          </p:cNvPr>
          <p:cNvSpPr txBox="1"/>
          <p:nvPr/>
        </p:nvSpPr>
        <p:spPr>
          <a:xfrm>
            <a:off x="4977615" y="5861746"/>
            <a:ext cx="53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?</a:t>
            </a:r>
            <a:endParaRPr lang="en-CA" sz="4000" b="1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F159642C-7956-92BE-43BF-AFC5DD58A025}"/>
              </a:ext>
            </a:extLst>
          </p:cNvPr>
          <p:cNvSpPr txBox="1"/>
          <p:nvPr/>
        </p:nvSpPr>
        <p:spPr>
          <a:xfrm>
            <a:off x="2798233" y="5401569"/>
            <a:ext cx="53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?</a:t>
            </a:r>
            <a:endParaRPr lang="en-CA" sz="4000" b="1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29DF90F6-5464-DACF-F370-D1D4A319E8DF}"/>
              </a:ext>
            </a:extLst>
          </p:cNvPr>
          <p:cNvSpPr txBox="1"/>
          <p:nvPr/>
        </p:nvSpPr>
        <p:spPr>
          <a:xfrm>
            <a:off x="7426693" y="5299897"/>
            <a:ext cx="134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741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Needle</a:t>
            </a:r>
            <a:r>
              <a:rPr lang="es-ES" dirty="0"/>
              <a:t> </a:t>
            </a:r>
            <a:r>
              <a:rPr lang="es-ES" dirty="0" err="1"/>
              <a:t>Calibration</a:t>
            </a:r>
            <a:endParaRPr lang="en-CA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2FD10B6-E5D3-04D4-B08D-8A82FBFE5B69}"/>
              </a:ext>
            </a:extLst>
          </p:cNvPr>
          <p:cNvSpPr txBox="1"/>
          <p:nvPr/>
        </p:nvSpPr>
        <p:spPr>
          <a:xfrm>
            <a:off x="7426693" y="5299897"/>
            <a:ext cx="134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  <a:endParaRPr lang="en-CA" sz="2000" b="1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8F61C5D5-8EB8-8D20-497B-1D0299E58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5" b="96383" l="6395" r="94286">
                        <a14:foregroundMark x1="10340" y1="8401" x2="10340" y2="8401"/>
                        <a14:foregroundMark x1="6395" y1="10968" x2="6395" y2="10968"/>
                        <a14:foregroundMark x1="94286" y1="96383" x2="94286" y2="9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13864">
            <a:off x="4684156" y="2433653"/>
            <a:ext cx="2874692" cy="335185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92626B3-402B-4DEF-0102-D5A88D5D0A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9473" r="29464" b="14081"/>
          <a:stretch/>
        </p:blipFill>
        <p:spPr>
          <a:xfrm rot="19441444">
            <a:off x="4431917" y="1458027"/>
            <a:ext cx="1364521" cy="183860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D140989-CB75-5969-8B81-64CD35041540}"/>
              </a:ext>
            </a:extLst>
          </p:cNvPr>
          <p:cNvSpPr/>
          <p:nvPr/>
        </p:nvSpPr>
        <p:spPr>
          <a:xfrm rot="19558888">
            <a:off x="4117195" y="1450409"/>
            <a:ext cx="1928771" cy="22912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3E7EA0-811E-4A68-BD4A-6199C01ABB94}"/>
              </a:ext>
            </a:extLst>
          </p:cNvPr>
          <p:cNvSpPr txBox="1"/>
          <p:nvPr/>
        </p:nvSpPr>
        <p:spPr>
          <a:xfrm>
            <a:off x="5276850" y="1909476"/>
            <a:ext cx="997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Needle</a:t>
            </a:r>
            <a:endParaRPr lang="en-CA" sz="2000" b="1" dirty="0"/>
          </a:p>
        </p:txBody>
      </p:sp>
      <p:grpSp>
        <p:nvGrpSpPr>
          <p:cNvPr id="17" name="Group 31">
            <a:extLst>
              <a:ext uri="{FF2B5EF4-FFF2-40B4-BE49-F238E27FC236}">
                <a16:creationId xmlns:a16="http://schemas.microsoft.com/office/drawing/2014/main" id="{DC6FA6E1-3C13-12FC-1782-5E0491A40451}"/>
              </a:ext>
            </a:extLst>
          </p:cNvPr>
          <p:cNvGrpSpPr/>
          <p:nvPr/>
        </p:nvGrpSpPr>
        <p:grpSpPr>
          <a:xfrm>
            <a:off x="4715279" y="1326986"/>
            <a:ext cx="1725805" cy="1932040"/>
            <a:chOff x="457199" y="2538948"/>
            <a:chExt cx="1725805" cy="1932040"/>
          </a:xfrm>
        </p:grpSpPr>
        <p:cxnSp>
          <p:nvCxnSpPr>
            <p:cNvPr id="18" name="Straight Arrow Connector 32">
              <a:extLst>
                <a:ext uri="{FF2B5EF4-FFF2-40B4-BE49-F238E27FC236}">
                  <a16:creationId xmlns:a16="http://schemas.microsoft.com/office/drawing/2014/main" id="{F62622EE-9BFF-BCF3-AC08-323D77E609AE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3">
              <a:extLst>
                <a:ext uri="{FF2B5EF4-FFF2-40B4-BE49-F238E27FC236}">
                  <a16:creationId xmlns:a16="http://schemas.microsoft.com/office/drawing/2014/main" id="{C68506AD-B02E-5748-9A82-64F7BFA7796A}"/>
                </a:ext>
              </a:extLst>
            </p:cNvPr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4">
              <a:extLst>
                <a:ext uri="{FF2B5EF4-FFF2-40B4-BE49-F238E27FC236}">
                  <a16:creationId xmlns:a16="http://schemas.microsoft.com/office/drawing/2014/main" id="{15B7EE07-26BB-1DC5-DC25-6FEDC2D254B5}"/>
                </a:ext>
              </a:extLst>
            </p:cNvPr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6BEC112A-7BB6-F2BA-EDA8-83E9E3677DBC}"/>
                </a:ext>
              </a:extLst>
            </p:cNvPr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AA5637FB-C4DB-3059-04CB-2499DBBC0F41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23" name="TextBox 37">
              <a:extLst>
                <a:ext uri="{FF2B5EF4-FFF2-40B4-BE49-F238E27FC236}">
                  <a16:creationId xmlns:a16="http://schemas.microsoft.com/office/drawing/2014/main" id="{593BD907-1742-70A5-B670-9AFB315B7B95}"/>
                </a:ext>
              </a:extLst>
            </p:cNvPr>
            <p:cNvSpPr txBox="1"/>
            <p:nvPr/>
          </p:nvSpPr>
          <p:spPr>
            <a:xfrm>
              <a:off x="457199" y="4101656"/>
              <a:ext cx="29527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grpSp>
        <p:nvGrpSpPr>
          <p:cNvPr id="24" name="Group 31">
            <a:extLst>
              <a:ext uri="{FF2B5EF4-FFF2-40B4-BE49-F238E27FC236}">
                <a16:creationId xmlns:a16="http://schemas.microsoft.com/office/drawing/2014/main" id="{0EF5FA64-C461-0D0D-978A-34CE86FFE524}"/>
              </a:ext>
            </a:extLst>
          </p:cNvPr>
          <p:cNvGrpSpPr/>
          <p:nvPr/>
        </p:nvGrpSpPr>
        <p:grpSpPr>
          <a:xfrm>
            <a:off x="6842758" y="4721339"/>
            <a:ext cx="1725805" cy="1932040"/>
            <a:chOff x="457199" y="2538948"/>
            <a:chExt cx="1725805" cy="1932040"/>
          </a:xfrm>
        </p:grpSpPr>
        <p:cxnSp>
          <p:nvCxnSpPr>
            <p:cNvPr id="25" name="Straight Arrow Connector 32">
              <a:extLst>
                <a:ext uri="{FF2B5EF4-FFF2-40B4-BE49-F238E27FC236}">
                  <a16:creationId xmlns:a16="http://schemas.microsoft.com/office/drawing/2014/main" id="{2D9E0B7B-A95E-BE63-D566-D0B6760C9669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3">
              <a:extLst>
                <a:ext uri="{FF2B5EF4-FFF2-40B4-BE49-F238E27FC236}">
                  <a16:creationId xmlns:a16="http://schemas.microsoft.com/office/drawing/2014/main" id="{55E5C5C2-6037-9AEE-2B87-F1B48023A0C1}"/>
                </a:ext>
              </a:extLst>
            </p:cNvPr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34">
              <a:extLst>
                <a:ext uri="{FF2B5EF4-FFF2-40B4-BE49-F238E27FC236}">
                  <a16:creationId xmlns:a16="http://schemas.microsoft.com/office/drawing/2014/main" id="{E305EB45-C080-F228-2FD3-05F601E9C887}"/>
                </a:ext>
              </a:extLst>
            </p:cNvPr>
            <p:cNvCxnSpPr/>
            <p:nvPr/>
          </p:nvCxnSpPr>
          <p:spPr>
            <a:xfrm flipH="1">
              <a:off x="457200" y="3699030"/>
              <a:ext cx="469395" cy="4693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F52BD585-9B53-E716-313E-90C9CDCBF24D}"/>
                </a:ext>
              </a:extLst>
            </p:cNvPr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X</a:t>
              </a:r>
            </a:p>
          </p:txBody>
        </p:sp>
        <p:sp>
          <p:nvSpPr>
            <p:cNvPr id="31" name="TextBox 36">
              <a:extLst>
                <a:ext uri="{FF2B5EF4-FFF2-40B4-BE49-F238E27FC236}">
                  <a16:creationId xmlns:a16="http://schemas.microsoft.com/office/drawing/2014/main" id="{E84F915F-FFA6-5234-D1B3-1BCDE941FD91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Y</a:t>
              </a:r>
            </a:p>
          </p:txBody>
        </p:sp>
        <p:sp>
          <p:nvSpPr>
            <p:cNvPr id="32" name="TextBox 37">
              <a:extLst>
                <a:ext uri="{FF2B5EF4-FFF2-40B4-BE49-F238E27FC236}">
                  <a16:creationId xmlns:a16="http://schemas.microsoft.com/office/drawing/2014/main" id="{560D5EAE-A630-4AAC-F026-5724F08CDFCF}"/>
                </a:ext>
              </a:extLst>
            </p:cNvPr>
            <p:cNvSpPr txBox="1"/>
            <p:nvPr/>
          </p:nvSpPr>
          <p:spPr>
            <a:xfrm>
              <a:off x="457199" y="4101656"/>
              <a:ext cx="29527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Z</a:t>
              </a:r>
            </a:p>
          </p:txBody>
        </p:sp>
      </p:grpSp>
      <p:sp>
        <p:nvSpPr>
          <p:cNvPr id="35" name="Arc 41">
            <a:extLst>
              <a:ext uri="{FF2B5EF4-FFF2-40B4-BE49-F238E27FC236}">
                <a16:creationId xmlns:a16="http://schemas.microsoft.com/office/drawing/2014/main" id="{9962F15B-1086-EE2F-14EA-2A617A9BA875}"/>
              </a:ext>
            </a:extLst>
          </p:cNvPr>
          <p:cNvSpPr/>
          <p:nvPr/>
        </p:nvSpPr>
        <p:spPr>
          <a:xfrm rot="18492607">
            <a:off x="4666906" y="2129376"/>
            <a:ext cx="3375795" cy="3714942"/>
          </a:xfrm>
          <a:prstGeom prst="arc">
            <a:avLst>
              <a:gd name="adj1" fmla="val 19577812"/>
              <a:gd name="adj2" fmla="val 4618923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37EC78E-D5ED-C516-8898-942E518B46C8}"/>
              </a:ext>
            </a:extLst>
          </p:cNvPr>
          <p:cNvSpPr txBox="1"/>
          <p:nvPr/>
        </p:nvSpPr>
        <p:spPr>
          <a:xfrm>
            <a:off x="7968785" y="2874305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75">
                <a:extLst>
                  <a:ext uri="{FF2B5EF4-FFF2-40B4-BE49-F238E27FC236}">
                    <a16:creationId xmlns:a16="http://schemas.microsoft.com/office/drawing/2014/main" id="{2FE8E900-758A-987E-5F7F-E20BC8F2C21D}"/>
                  </a:ext>
                </a:extLst>
              </p:cNvPr>
              <p:cNvSpPr txBox="1"/>
              <p:nvPr/>
            </p:nvSpPr>
            <p:spPr>
              <a:xfrm>
                <a:off x="8568563" y="3491542"/>
                <a:ext cx="3493315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s-ES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𝐲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000" b="1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0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s-ES" sz="2000" b="1" i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s-ES" sz="2000" b="1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7" name="TextBox 75">
                <a:extLst>
                  <a:ext uri="{FF2B5EF4-FFF2-40B4-BE49-F238E27FC236}">
                    <a16:creationId xmlns:a16="http://schemas.microsoft.com/office/drawing/2014/main" id="{2FE8E900-758A-987E-5F7F-E20BC8F2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563" y="3491542"/>
                <a:ext cx="3493315" cy="1170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1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elota de béisbol&#10;&#10;Descripción generada automáticamente con confianza media">
            <a:extLst>
              <a:ext uri="{FF2B5EF4-FFF2-40B4-BE49-F238E27FC236}">
                <a16:creationId xmlns:a16="http://schemas.microsoft.com/office/drawing/2014/main" id="{B96A87B9-FDD3-F3C8-B019-07ACB8033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6" y="1229461"/>
            <a:ext cx="3685345" cy="46801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Needle</a:t>
            </a:r>
            <a:r>
              <a:rPr lang="es-ES" dirty="0"/>
              <a:t> </a:t>
            </a:r>
            <a:r>
              <a:rPr lang="es-ES" dirty="0" err="1"/>
              <a:t>Calibration</a:t>
            </a:r>
            <a:endParaRPr lang="en-CA" dirty="0"/>
          </a:p>
        </p:txBody>
      </p:sp>
      <p:pic>
        <p:nvPicPr>
          <p:cNvPr id="44" name="Imagen 43" descr="Una pelota de béisbol&#10;&#10;Descripción generada automáticamente con confianza media">
            <a:extLst>
              <a:ext uri="{FF2B5EF4-FFF2-40B4-BE49-F238E27FC236}">
                <a16:creationId xmlns:a16="http://schemas.microsoft.com/office/drawing/2014/main" id="{64C78CB1-4544-530E-EF40-3E37D89463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7682">
            <a:off x="6924235" y="1177227"/>
            <a:ext cx="3685345" cy="4680111"/>
          </a:xfrm>
          <a:prstGeom prst="rect">
            <a:avLst/>
          </a:prstGeom>
        </p:spPr>
      </p:pic>
      <p:pic>
        <p:nvPicPr>
          <p:cNvPr id="45" name="Imagen 44" descr="Una pelota de béisbol&#10;&#10;Descripción generada automáticamente con confianza media">
            <a:extLst>
              <a:ext uri="{FF2B5EF4-FFF2-40B4-BE49-F238E27FC236}">
                <a16:creationId xmlns:a16="http://schemas.microsoft.com/office/drawing/2014/main" id="{D27D40EE-66F8-9356-8F31-F28AF7C2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766">
            <a:off x="5051632" y="1160787"/>
            <a:ext cx="3685345" cy="468011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46" name="Imagen 45" descr="Una pelota de béisbol&#10;&#10;Descripción generada automáticamente con confianza media">
            <a:extLst>
              <a:ext uri="{FF2B5EF4-FFF2-40B4-BE49-F238E27FC236}">
                <a16:creationId xmlns:a16="http://schemas.microsoft.com/office/drawing/2014/main" id="{39C63637-590A-FF47-0843-FFCD91DD8B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2222">
            <a:off x="6017733" y="1177226"/>
            <a:ext cx="3685345" cy="468011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B0BF5B25-E0D0-9EBB-EF5D-1C9CE4A21309}"/>
              </a:ext>
            </a:extLst>
          </p:cNvPr>
          <p:cNvSpPr/>
          <p:nvPr/>
        </p:nvSpPr>
        <p:spPr>
          <a:xfrm>
            <a:off x="5350060" y="2442215"/>
            <a:ext cx="3765365" cy="900228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2FD10B6-E5D3-04D4-B08D-8A82FBFE5B69}"/>
              </a:ext>
            </a:extLst>
          </p:cNvPr>
          <p:cNvSpPr txBox="1"/>
          <p:nvPr/>
        </p:nvSpPr>
        <p:spPr>
          <a:xfrm>
            <a:off x="6655386" y="5959931"/>
            <a:ext cx="134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  <a:endParaRPr lang="en-CA" sz="2000" b="1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079573E-CEDC-0354-6D8C-E9171102CD38}"/>
              </a:ext>
            </a:extLst>
          </p:cNvPr>
          <p:cNvSpPr/>
          <p:nvPr/>
        </p:nvSpPr>
        <p:spPr>
          <a:xfrm>
            <a:off x="7200899" y="5707931"/>
            <a:ext cx="252000" cy="252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0" name="Picture 2" descr="Wireframe sphere | Free SVG">
            <a:extLst>
              <a:ext uri="{FF2B5EF4-FFF2-40B4-BE49-F238E27FC236}">
                <a16:creationId xmlns:a16="http://schemas.microsoft.com/office/drawing/2014/main" id="{1571B2B5-DEA2-FBD9-2943-A7F0FE7B5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44"/>
          <a:stretch/>
        </p:blipFill>
        <p:spPr bwMode="auto">
          <a:xfrm>
            <a:off x="4020316" y="2242791"/>
            <a:ext cx="6771497" cy="46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5945D0-1CE6-2238-3C03-1CB37AFBC44E}"/>
              </a:ext>
            </a:extLst>
          </p:cNvPr>
          <p:cNvSpPr txBox="1"/>
          <p:nvPr/>
        </p:nvSpPr>
        <p:spPr>
          <a:xfrm>
            <a:off x="8630055" y="611052"/>
            <a:ext cx="22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/>
              <a:t>Pivoting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83660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49353EB-080B-E900-083A-292414CC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970" y="2070814"/>
            <a:ext cx="4114273" cy="4048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DE9C1F-0861-8E56-91C7-1899F52BF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4" t="46794" r="76875" b="28332"/>
          <a:stretch/>
        </p:blipFill>
        <p:spPr>
          <a:xfrm>
            <a:off x="1287079" y="3347835"/>
            <a:ext cx="3519093" cy="25412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 </a:t>
            </a:r>
            <a:r>
              <a:rPr lang="es-ES" dirty="0" err="1"/>
              <a:t>calibration</a:t>
            </a:r>
            <a:r>
              <a:rPr lang="es-ES" dirty="0"/>
              <a:t>: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compute </a:t>
            </a:r>
            <a:r>
              <a:rPr lang="es-ES" dirty="0" err="1"/>
              <a:t>it</a:t>
            </a:r>
            <a:r>
              <a:rPr lang="es-ES" dirty="0"/>
              <a:t>?</a:t>
            </a:r>
            <a:endParaRPr lang="en-CA" dirty="0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958A0FD6-1F2C-5A99-9C0D-7972F6BB3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29" y="2070814"/>
            <a:ext cx="1118645" cy="1118645"/>
          </a:xfrm>
          <a:prstGeom prst="rect">
            <a:avLst/>
          </a:prstGeom>
        </p:spPr>
      </p:pic>
      <p:sp>
        <p:nvSpPr>
          <p:cNvPr id="24" name="Marcador de contenido 1">
            <a:extLst>
              <a:ext uri="{FF2B5EF4-FFF2-40B4-BE49-F238E27FC236}">
                <a16:creationId xmlns:a16="http://schemas.microsoft.com/office/drawing/2014/main" id="{1AF34BDB-8249-D280-022B-1500B009ED0A}"/>
              </a:ext>
            </a:extLst>
          </p:cNvPr>
          <p:cNvSpPr txBox="1">
            <a:spLocks/>
          </p:cNvSpPr>
          <p:nvPr/>
        </p:nvSpPr>
        <p:spPr>
          <a:xfrm>
            <a:off x="593777" y="1116621"/>
            <a:ext cx="11157242" cy="87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err="1"/>
              <a:t>Pivot</a:t>
            </a:r>
            <a:r>
              <a:rPr lang="es-ES" sz="2400" b="1" dirty="0"/>
              <a:t> </a:t>
            </a:r>
            <a:r>
              <a:rPr lang="es-ES" sz="2400" b="1" dirty="0" err="1"/>
              <a:t>calibration</a:t>
            </a:r>
            <a:r>
              <a:rPr lang="es-ES" sz="2400" b="1" dirty="0"/>
              <a:t> </a:t>
            </a:r>
            <a:r>
              <a:rPr lang="es-ES" sz="2400" dirty="0"/>
              <a:t>can be </a:t>
            </a:r>
            <a:r>
              <a:rPr lang="es-ES" sz="2400" dirty="0" err="1"/>
              <a:t>easily</a:t>
            </a:r>
            <a:r>
              <a:rPr lang="es-ES" sz="2400" dirty="0"/>
              <a:t> done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i="1" dirty="0"/>
              <a:t>“</a:t>
            </a:r>
            <a:r>
              <a:rPr lang="es-ES" sz="2400" i="1" dirty="0" err="1"/>
              <a:t>Pivot</a:t>
            </a:r>
            <a:r>
              <a:rPr lang="es-ES" sz="2400" i="1" dirty="0"/>
              <a:t> </a:t>
            </a:r>
            <a:r>
              <a:rPr lang="es-ES" sz="2400" i="1" dirty="0" err="1"/>
              <a:t>Calibration</a:t>
            </a:r>
            <a:r>
              <a:rPr lang="es-ES" sz="2400" i="1" dirty="0"/>
              <a:t>”</a:t>
            </a:r>
            <a:r>
              <a:rPr lang="es-ES" sz="2400" dirty="0"/>
              <a:t> module </a:t>
            </a:r>
            <a:r>
              <a:rPr lang="es-ES" sz="2400" dirty="0" err="1"/>
              <a:t>within</a:t>
            </a:r>
            <a:r>
              <a:rPr lang="es-ES" sz="2400" dirty="0"/>
              <a:t> </a:t>
            </a:r>
            <a:r>
              <a:rPr lang="es-ES" sz="2400" i="1" dirty="0"/>
              <a:t>SlicerIGT</a:t>
            </a:r>
            <a:r>
              <a:rPr lang="es-ES" sz="2400" dirty="0"/>
              <a:t> </a:t>
            </a:r>
            <a:r>
              <a:rPr lang="es-ES" sz="2400" dirty="0" err="1"/>
              <a:t>extension</a:t>
            </a:r>
            <a:r>
              <a:rPr lang="es-ES" sz="2400" dirty="0"/>
              <a:t>.</a:t>
            </a:r>
            <a:endParaRPr lang="en-CA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F6005C0-FA11-66A2-1A3F-FFB663473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041" y="2070814"/>
            <a:ext cx="2698659" cy="18235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8B8B33A-7FAF-85C6-2ED8-64BB12A03110}"/>
              </a:ext>
            </a:extLst>
          </p:cNvPr>
          <p:cNvGrpSpPr/>
          <p:nvPr/>
        </p:nvGrpSpPr>
        <p:grpSpPr>
          <a:xfrm>
            <a:off x="9403080" y="3347835"/>
            <a:ext cx="1935480" cy="916288"/>
            <a:chOff x="8370539" y="3157335"/>
            <a:chExt cx="1935480" cy="916288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C47C776-564D-CED4-97DE-3E2036891034}"/>
                </a:ext>
              </a:extLst>
            </p:cNvPr>
            <p:cNvSpPr/>
            <p:nvPr/>
          </p:nvSpPr>
          <p:spPr>
            <a:xfrm>
              <a:off x="8370539" y="3157335"/>
              <a:ext cx="1935480" cy="37072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738505F-63C1-19F7-E3EB-D7F5F4F88240}"/>
                </a:ext>
              </a:extLst>
            </p:cNvPr>
            <p:cNvSpPr/>
            <p:nvPr/>
          </p:nvSpPr>
          <p:spPr>
            <a:xfrm>
              <a:off x="8370539" y="3797398"/>
              <a:ext cx="1102999" cy="27622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ROTATION</a:t>
              </a:r>
              <a:endParaRPr lang="en-CA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9873C8-4D02-0A09-0960-168A7BDE51AC}"/>
              </a:ext>
            </a:extLst>
          </p:cNvPr>
          <p:cNvGrpSpPr/>
          <p:nvPr/>
        </p:nvGrpSpPr>
        <p:grpSpPr>
          <a:xfrm>
            <a:off x="10569492" y="3347835"/>
            <a:ext cx="1424388" cy="916287"/>
            <a:chOff x="9798573" y="3264015"/>
            <a:chExt cx="1424388" cy="91628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0278915-1547-961D-286E-7D449179503B}"/>
                </a:ext>
              </a:extLst>
            </p:cNvPr>
            <p:cNvSpPr/>
            <p:nvPr/>
          </p:nvSpPr>
          <p:spPr>
            <a:xfrm>
              <a:off x="10587409" y="3264015"/>
              <a:ext cx="635552" cy="37072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A968A70-554D-2AF0-C73E-0D149963DFC0}"/>
                </a:ext>
              </a:extLst>
            </p:cNvPr>
            <p:cNvSpPr/>
            <p:nvPr/>
          </p:nvSpPr>
          <p:spPr>
            <a:xfrm>
              <a:off x="9798573" y="3904077"/>
              <a:ext cx="1424388" cy="27622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TRANSLATION</a:t>
              </a:r>
              <a:endParaRPr lang="en-CA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5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tick - Propierge">
            <a:extLst>
              <a:ext uri="{FF2B5EF4-FFF2-40B4-BE49-F238E27FC236}">
                <a16:creationId xmlns:a16="http://schemas.microsoft.com/office/drawing/2014/main" id="{674A9BFD-B921-942D-0FD3-28CA6554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87" y="1014972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ick - Propierge">
            <a:extLst>
              <a:ext uri="{FF2B5EF4-FFF2-40B4-BE49-F238E27FC236}">
                <a16:creationId xmlns:a16="http://schemas.microsoft.com/office/drawing/2014/main" id="{279D367D-77BE-39FD-83A3-1F026DC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1" y="878470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4CF8D23B-4666-DBE9-F2DA-99C23FF571AA}"/>
              </a:ext>
            </a:extLst>
          </p:cNvPr>
          <p:cNvSpPr/>
          <p:nvPr/>
        </p:nvSpPr>
        <p:spPr>
          <a:xfrm rot="13088835">
            <a:off x="2996882" y="1338577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Arc 41">
            <a:extLst>
              <a:ext uri="{FF2B5EF4-FFF2-40B4-BE49-F238E27FC236}">
                <a16:creationId xmlns:a16="http://schemas.microsoft.com/office/drawing/2014/main" id="{CE035E74-0D32-7C18-4CB9-E8B9D7AD6626}"/>
              </a:ext>
            </a:extLst>
          </p:cNvPr>
          <p:cNvSpPr/>
          <p:nvPr/>
        </p:nvSpPr>
        <p:spPr>
          <a:xfrm rot="18662859">
            <a:off x="1936474" y="268237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41">
            <a:extLst>
              <a:ext uri="{FF2B5EF4-FFF2-40B4-BE49-F238E27FC236}">
                <a16:creationId xmlns:a16="http://schemas.microsoft.com/office/drawing/2014/main" id="{8CB5D681-AA45-9C6E-E01F-3D6EE4E376AD}"/>
              </a:ext>
            </a:extLst>
          </p:cNvPr>
          <p:cNvSpPr/>
          <p:nvPr/>
        </p:nvSpPr>
        <p:spPr>
          <a:xfrm rot="17650646">
            <a:off x="6909429" y="117260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41">
            <a:extLst>
              <a:ext uri="{FF2B5EF4-FFF2-40B4-BE49-F238E27FC236}">
                <a16:creationId xmlns:a16="http://schemas.microsoft.com/office/drawing/2014/main" id="{842BEF9C-A953-A374-7A87-C25470D2C646}"/>
              </a:ext>
            </a:extLst>
          </p:cNvPr>
          <p:cNvSpPr/>
          <p:nvPr/>
        </p:nvSpPr>
        <p:spPr>
          <a:xfrm rot="941567">
            <a:off x="7219482" y="2786929"/>
            <a:ext cx="3156802" cy="3283185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B5559-AABA-AE43-D2C6-FBB9B98A426D}"/>
              </a:ext>
            </a:extLst>
          </p:cNvPr>
          <p:cNvSpPr txBox="1"/>
          <p:nvPr/>
        </p:nvSpPr>
        <p:spPr>
          <a:xfrm>
            <a:off x="1621108" y="1328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Needle-To-Tracker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905EC0-2698-C630-2DC4-28D77B31F85A}"/>
              </a:ext>
            </a:extLst>
          </p:cNvPr>
          <p:cNvSpPr txBox="1"/>
          <p:nvPr/>
        </p:nvSpPr>
        <p:spPr>
          <a:xfrm>
            <a:off x="8684158" y="1439647"/>
            <a:ext cx="267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Tracker</a:t>
            </a:r>
            <a:r>
              <a:rPr lang="es-ES" sz="2000" b="1" dirty="0">
                <a:solidFill>
                  <a:srgbClr val="C00000"/>
                </a:solidFill>
              </a:rPr>
              <a:t>-</a:t>
            </a:r>
            <a:r>
              <a:rPr lang="es-ES" sz="2000" b="1" dirty="0" err="1">
                <a:solidFill>
                  <a:srgbClr val="C00000"/>
                </a:solidFill>
              </a:rPr>
              <a:t>To</a:t>
            </a:r>
            <a:r>
              <a:rPr lang="es-ES" sz="2000" b="1" dirty="0">
                <a:solidFill>
                  <a:srgbClr val="C00000"/>
                </a:solidFill>
              </a:rPr>
              <a:t>-Reference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4BA0A8-14E7-590B-F020-61AE1943F152}"/>
              </a:ext>
            </a:extLst>
          </p:cNvPr>
          <p:cNvSpPr txBox="1"/>
          <p:nvPr/>
        </p:nvSpPr>
        <p:spPr>
          <a:xfrm>
            <a:off x="3930377" y="3259107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5F11C1-0370-2461-87AF-64D072B88965}"/>
              </a:ext>
            </a:extLst>
          </p:cNvPr>
          <p:cNvSpPr txBox="1"/>
          <p:nvPr/>
        </p:nvSpPr>
        <p:spPr>
          <a:xfrm>
            <a:off x="9423263" y="4987431"/>
            <a:ext cx="2672878" cy="400110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F5A78A-D619-4428-2FD9-946F3EA22868}"/>
              </a:ext>
            </a:extLst>
          </p:cNvPr>
          <p:cNvSpPr/>
          <p:nvPr/>
        </p:nvSpPr>
        <p:spPr>
          <a:xfrm>
            <a:off x="1421926" y="857079"/>
            <a:ext cx="3004619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A9227E4-010B-ADC4-53A1-FE0BAD8A4D3F}"/>
              </a:ext>
            </a:extLst>
          </p:cNvPr>
          <p:cNvSpPr/>
          <p:nvPr/>
        </p:nvSpPr>
        <p:spPr>
          <a:xfrm>
            <a:off x="8810626" y="3942516"/>
            <a:ext cx="3381374" cy="218799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D00866F0-505F-F5E1-D2C2-BF1F7466CD9A}"/>
              </a:ext>
            </a:extLst>
          </p:cNvPr>
          <p:cNvSpPr/>
          <p:nvPr/>
        </p:nvSpPr>
        <p:spPr>
          <a:xfrm>
            <a:off x="7765455" y="903975"/>
            <a:ext cx="3332846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" descr="tick - Propierge">
            <a:extLst>
              <a:ext uri="{FF2B5EF4-FFF2-40B4-BE49-F238E27FC236}">
                <a16:creationId xmlns:a16="http://schemas.microsoft.com/office/drawing/2014/main" id="{36CB7CBC-212C-3BCF-59FE-3B106D18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35" y="2752007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tick - Propierge">
            <a:extLst>
              <a:ext uri="{FF2B5EF4-FFF2-40B4-BE49-F238E27FC236}">
                <a16:creationId xmlns:a16="http://schemas.microsoft.com/office/drawing/2014/main" id="{674A9BFD-B921-942D-0FD3-28CA6554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87" y="1014972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ick - Propierge">
            <a:extLst>
              <a:ext uri="{FF2B5EF4-FFF2-40B4-BE49-F238E27FC236}">
                <a16:creationId xmlns:a16="http://schemas.microsoft.com/office/drawing/2014/main" id="{279D367D-77BE-39FD-83A3-1F026DC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1" y="878470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4CF8D23B-4666-DBE9-F2DA-99C23FF571AA}"/>
              </a:ext>
            </a:extLst>
          </p:cNvPr>
          <p:cNvSpPr/>
          <p:nvPr/>
        </p:nvSpPr>
        <p:spPr>
          <a:xfrm rot="13088835">
            <a:off x="2996882" y="1338577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Arc 41">
            <a:extLst>
              <a:ext uri="{FF2B5EF4-FFF2-40B4-BE49-F238E27FC236}">
                <a16:creationId xmlns:a16="http://schemas.microsoft.com/office/drawing/2014/main" id="{CE035E74-0D32-7C18-4CB9-E8B9D7AD6626}"/>
              </a:ext>
            </a:extLst>
          </p:cNvPr>
          <p:cNvSpPr/>
          <p:nvPr/>
        </p:nvSpPr>
        <p:spPr>
          <a:xfrm rot="18662859">
            <a:off x="1936474" y="268237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41">
            <a:extLst>
              <a:ext uri="{FF2B5EF4-FFF2-40B4-BE49-F238E27FC236}">
                <a16:creationId xmlns:a16="http://schemas.microsoft.com/office/drawing/2014/main" id="{8CB5D681-AA45-9C6E-E01F-3D6EE4E376AD}"/>
              </a:ext>
            </a:extLst>
          </p:cNvPr>
          <p:cNvSpPr/>
          <p:nvPr/>
        </p:nvSpPr>
        <p:spPr>
          <a:xfrm rot="17650646">
            <a:off x="6909429" y="117260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41">
            <a:extLst>
              <a:ext uri="{FF2B5EF4-FFF2-40B4-BE49-F238E27FC236}">
                <a16:creationId xmlns:a16="http://schemas.microsoft.com/office/drawing/2014/main" id="{842BEF9C-A953-A374-7A87-C25470D2C646}"/>
              </a:ext>
            </a:extLst>
          </p:cNvPr>
          <p:cNvSpPr/>
          <p:nvPr/>
        </p:nvSpPr>
        <p:spPr>
          <a:xfrm rot="941567">
            <a:off x="7219482" y="2786929"/>
            <a:ext cx="3156802" cy="3283185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B5559-AABA-AE43-D2C6-FBB9B98A426D}"/>
              </a:ext>
            </a:extLst>
          </p:cNvPr>
          <p:cNvSpPr txBox="1"/>
          <p:nvPr/>
        </p:nvSpPr>
        <p:spPr>
          <a:xfrm>
            <a:off x="1621108" y="1328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Needle-To-Tracker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905EC0-2698-C630-2DC4-28D77B31F85A}"/>
              </a:ext>
            </a:extLst>
          </p:cNvPr>
          <p:cNvSpPr txBox="1"/>
          <p:nvPr/>
        </p:nvSpPr>
        <p:spPr>
          <a:xfrm>
            <a:off x="8684158" y="1439647"/>
            <a:ext cx="267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Tracker</a:t>
            </a:r>
            <a:r>
              <a:rPr lang="es-ES" sz="2000" b="1" dirty="0">
                <a:solidFill>
                  <a:srgbClr val="C00000"/>
                </a:solidFill>
              </a:rPr>
              <a:t>-</a:t>
            </a:r>
            <a:r>
              <a:rPr lang="es-ES" sz="2000" b="1" dirty="0" err="1">
                <a:solidFill>
                  <a:srgbClr val="C00000"/>
                </a:solidFill>
              </a:rPr>
              <a:t>To</a:t>
            </a:r>
            <a:r>
              <a:rPr lang="es-ES" sz="2000" b="1" dirty="0">
                <a:solidFill>
                  <a:srgbClr val="C00000"/>
                </a:solidFill>
              </a:rPr>
              <a:t>-Reference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4BA0A8-14E7-590B-F020-61AE1943F152}"/>
              </a:ext>
            </a:extLst>
          </p:cNvPr>
          <p:cNvSpPr txBox="1"/>
          <p:nvPr/>
        </p:nvSpPr>
        <p:spPr>
          <a:xfrm>
            <a:off x="3930377" y="3259107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5F11C1-0370-2461-87AF-64D072B88965}"/>
              </a:ext>
            </a:extLst>
          </p:cNvPr>
          <p:cNvSpPr txBox="1"/>
          <p:nvPr/>
        </p:nvSpPr>
        <p:spPr>
          <a:xfrm>
            <a:off x="9423263" y="4987431"/>
            <a:ext cx="2672878" cy="400110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F5A78A-D619-4428-2FD9-946F3EA22868}"/>
              </a:ext>
            </a:extLst>
          </p:cNvPr>
          <p:cNvSpPr/>
          <p:nvPr/>
        </p:nvSpPr>
        <p:spPr>
          <a:xfrm>
            <a:off x="1421926" y="857079"/>
            <a:ext cx="3004619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D00866F0-505F-F5E1-D2C2-BF1F7466CD9A}"/>
              </a:ext>
            </a:extLst>
          </p:cNvPr>
          <p:cNvSpPr/>
          <p:nvPr/>
        </p:nvSpPr>
        <p:spPr>
          <a:xfrm>
            <a:off x="7765455" y="903975"/>
            <a:ext cx="3332846" cy="180555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" descr="tick - Propierge">
            <a:extLst>
              <a:ext uri="{FF2B5EF4-FFF2-40B4-BE49-F238E27FC236}">
                <a16:creationId xmlns:a16="http://schemas.microsoft.com/office/drawing/2014/main" id="{36CB7CBC-212C-3BCF-59FE-3B106D18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35" y="2752007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63FFD768-58D5-FFB9-C5E1-C85F8F97AA43}"/>
              </a:ext>
            </a:extLst>
          </p:cNvPr>
          <p:cNvSpPr/>
          <p:nvPr/>
        </p:nvSpPr>
        <p:spPr>
          <a:xfrm>
            <a:off x="3119044" y="2528780"/>
            <a:ext cx="3381374" cy="199685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CC5615A-94E5-A343-B534-41890146ADDB}"/>
              </a:ext>
            </a:extLst>
          </p:cNvPr>
          <p:cNvSpPr/>
          <p:nvPr/>
        </p:nvSpPr>
        <p:spPr>
          <a:xfrm>
            <a:off x="9378695" y="4825558"/>
            <a:ext cx="2717445" cy="680899"/>
          </a:xfrm>
          <a:custGeom>
            <a:avLst/>
            <a:gdLst>
              <a:gd name="connsiteX0" fmla="*/ 0 w 2717445"/>
              <a:gd name="connsiteY0" fmla="*/ 340450 h 680899"/>
              <a:gd name="connsiteX1" fmla="*/ 1358723 w 2717445"/>
              <a:gd name="connsiteY1" fmla="*/ 0 h 680899"/>
              <a:gd name="connsiteX2" fmla="*/ 2717446 w 2717445"/>
              <a:gd name="connsiteY2" fmla="*/ 340450 h 680899"/>
              <a:gd name="connsiteX3" fmla="*/ 1358723 w 2717445"/>
              <a:gd name="connsiteY3" fmla="*/ 680900 h 680899"/>
              <a:gd name="connsiteX4" fmla="*/ 0 w 2717445"/>
              <a:gd name="connsiteY4" fmla="*/ 340450 h 68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445" h="680899" extrusionOk="0">
                <a:moveTo>
                  <a:pt x="0" y="340450"/>
                </a:moveTo>
                <a:cubicBezTo>
                  <a:pt x="-18765" y="265982"/>
                  <a:pt x="609485" y="51520"/>
                  <a:pt x="1358723" y="0"/>
                </a:cubicBezTo>
                <a:cubicBezTo>
                  <a:pt x="2141290" y="-17037"/>
                  <a:pt x="2743062" y="139904"/>
                  <a:pt x="2717446" y="340450"/>
                </a:cubicBezTo>
                <a:cubicBezTo>
                  <a:pt x="2773303" y="515901"/>
                  <a:pt x="2108261" y="700555"/>
                  <a:pt x="1358723" y="680900"/>
                </a:cubicBezTo>
                <a:cubicBezTo>
                  <a:pt x="611080" y="685271"/>
                  <a:pt x="-20824" y="506972"/>
                  <a:pt x="0" y="34045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2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endParaRPr lang="en-CA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80723A-F5DC-D2EF-D6EA-FC486A51FD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9709" y="2401887"/>
            <a:ext cx="4267200" cy="3257550"/>
          </a:xfrm>
          <a:prstGeom prst="rect">
            <a:avLst/>
          </a:prstGeom>
        </p:spPr>
      </p:pic>
      <p:pic>
        <p:nvPicPr>
          <p:cNvPr id="24" name="Imagen 8">
            <a:extLst>
              <a:ext uri="{FF2B5EF4-FFF2-40B4-BE49-F238E27FC236}">
                <a16:creationId xmlns:a16="http://schemas.microsoft.com/office/drawing/2014/main" id="{87B48EB3-68B4-AC0B-1B99-4B906E7F1F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94" y="1706456"/>
            <a:ext cx="2416329" cy="176190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74DB576-4F53-98F8-3602-6698358AC6AB}"/>
              </a:ext>
            </a:extLst>
          </p:cNvPr>
          <p:cNvSpPr txBox="1"/>
          <p:nvPr/>
        </p:nvSpPr>
        <p:spPr>
          <a:xfrm>
            <a:off x="7493159" y="2137368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</a:rPr>
              <a:t>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F24564-55AB-B3E9-EB2F-47DF07FE1047}"/>
              </a:ext>
            </a:extLst>
          </p:cNvPr>
          <p:cNvSpPr txBox="1"/>
          <p:nvPr/>
        </p:nvSpPr>
        <p:spPr>
          <a:xfrm>
            <a:off x="2986413" y="538310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B0F0"/>
                </a:solidFill>
              </a:rPr>
              <a:t>Phantom</a:t>
            </a:r>
            <a:endParaRPr lang="en-CA" sz="2000" b="1" dirty="0">
              <a:solidFill>
                <a:srgbClr val="00B0F0"/>
              </a:solidFill>
            </a:endParaRPr>
          </a:p>
        </p:txBody>
      </p:sp>
      <p:sp>
        <p:nvSpPr>
          <p:cNvPr id="11" name="Arc 41">
            <a:extLst>
              <a:ext uri="{FF2B5EF4-FFF2-40B4-BE49-F238E27FC236}">
                <a16:creationId xmlns:a16="http://schemas.microsoft.com/office/drawing/2014/main" id="{54B38747-AFA0-3366-AB18-2746065F38E2}"/>
              </a:ext>
            </a:extLst>
          </p:cNvPr>
          <p:cNvSpPr/>
          <p:nvPr/>
        </p:nvSpPr>
        <p:spPr>
          <a:xfrm rot="1070844">
            <a:off x="3478789" y="978632"/>
            <a:ext cx="5234423" cy="5253544"/>
          </a:xfrm>
          <a:prstGeom prst="arc">
            <a:avLst>
              <a:gd name="adj1" fmla="val 19488642"/>
              <a:gd name="adj2" fmla="val 6151674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6"/>
              </a:solidFill>
            </a:endParaRPr>
          </a:p>
        </p:txBody>
      </p:sp>
      <p:grpSp>
        <p:nvGrpSpPr>
          <p:cNvPr id="12" name="Group 31">
            <a:extLst>
              <a:ext uri="{FF2B5EF4-FFF2-40B4-BE49-F238E27FC236}">
                <a16:creationId xmlns:a16="http://schemas.microsoft.com/office/drawing/2014/main" id="{1BED8E00-56CF-6198-FB8A-55967BB068F7}"/>
              </a:ext>
            </a:extLst>
          </p:cNvPr>
          <p:cNvGrpSpPr/>
          <p:nvPr/>
        </p:nvGrpSpPr>
        <p:grpSpPr>
          <a:xfrm>
            <a:off x="2884079" y="3420738"/>
            <a:ext cx="1678396" cy="1883524"/>
            <a:chOff x="-2401" y="2538948"/>
            <a:chExt cx="1678396" cy="1883524"/>
          </a:xfrm>
        </p:grpSpPr>
        <p:cxnSp>
          <p:nvCxnSpPr>
            <p:cNvPr id="13" name="Straight Arrow Connector 32">
              <a:extLst>
                <a:ext uri="{FF2B5EF4-FFF2-40B4-BE49-F238E27FC236}">
                  <a16:creationId xmlns:a16="http://schemas.microsoft.com/office/drawing/2014/main" id="{E4E76B1A-A38B-75D4-AE80-F47FA618E0BE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33">
              <a:extLst>
                <a:ext uri="{FF2B5EF4-FFF2-40B4-BE49-F238E27FC236}">
                  <a16:creationId xmlns:a16="http://schemas.microsoft.com/office/drawing/2014/main" id="{DF8E0E50-9BF3-C602-8E0C-78F208783AE9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5" y="3699030"/>
              <a:ext cx="749400" cy="402626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4">
              <a:extLst>
                <a:ext uri="{FF2B5EF4-FFF2-40B4-BE49-F238E27FC236}">
                  <a16:creationId xmlns:a16="http://schemas.microsoft.com/office/drawing/2014/main" id="{6513C962-EA02-2AF6-66FD-49CD8F76B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831" y="3699030"/>
              <a:ext cx="735764" cy="35411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4CEC1809-5C0E-A368-412B-B866D4006C9A}"/>
                </a:ext>
              </a:extLst>
            </p:cNvPr>
            <p:cNvSpPr txBox="1"/>
            <p:nvPr/>
          </p:nvSpPr>
          <p:spPr>
            <a:xfrm>
              <a:off x="1264410" y="4053140"/>
              <a:ext cx="31130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00B0F0"/>
                  </a:solidFill>
                </a:rPr>
                <a:t>X</a:t>
              </a:r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EBF81DA2-0250-585C-D7A5-992AE35DF96A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00B0F0"/>
                  </a:solidFill>
                </a:rPr>
                <a:t>Y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2F26E37C-35EC-798F-6ABC-227FAF7AA169}"/>
                </a:ext>
              </a:extLst>
            </p:cNvPr>
            <p:cNvSpPr txBox="1"/>
            <p:nvPr/>
          </p:nvSpPr>
          <p:spPr>
            <a:xfrm>
              <a:off x="-2401" y="3620776"/>
              <a:ext cx="29527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00B0F0"/>
                  </a:solidFill>
                </a:rPr>
                <a:t>Z</a:t>
              </a:r>
            </a:p>
          </p:txBody>
        </p:sp>
      </p:grpSp>
      <p:grpSp>
        <p:nvGrpSpPr>
          <p:cNvPr id="33" name="Group 31">
            <a:extLst>
              <a:ext uri="{FF2B5EF4-FFF2-40B4-BE49-F238E27FC236}">
                <a16:creationId xmlns:a16="http://schemas.microsoft.com/office/drawing/2014/main" id="{FF77A251-4171-84A1-85AB-0F1BF827D4B0}"/>
              </a:ext>
            </a:extLst>
          </p:cNvPr>
          <p:cNvGrpSpPr/>
          <p:nvPr/>
        </p:nvGrpSpPr>
        <p:grpSpPr>
          <a:xfrm>
            <a:off x="6390224" y="1536323"/>
            <a:ext cx="1999399" cy="1583599"/>
            <a:chOff x="183605" y="2538948"/>
            <a:chExt cx="1999399" cy="1583599"/>
          </a:xfrm>
        </p:grpSpPr>
        <p:cxnSp>
          <p:nvCxnSpPr>
            <p:cNvPr id="34" name="Straight Arrow Connector 32">
              <a:extLst>
                <a:ext uri="{FF2B5EF4-FFF2-40B4-BE49-F238E27FC236}">
                  <a16:creationId xmlns:a16="http://schemas.microsoft.com/office/drawing/2014/main" id="{09A476E8-8B3D-ADEB-1CAE-58882D26D97B}"/>
                </a:ext>
              </a:extLst>
            </p:cNvPr>
            <p:cNvCxnSpPr/>
            <p:nvPr/>
          </p:nvCxnSpPr>
          <p:spPr>
            <a:xfrm flipV="1">
              <a:off x="926595" y="2618910"/>
              <a:ext cx="0" cy="108012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3">
              <a:extLst>
                <a:ext uri="{FF2B5EF4-FFF2-40B4-BE49-F238E27FC236}">
                  <a16:creationId xmlns:a16="http://schemas.microsoft.com/office/drawing/2014/main" id="{9EAB2EAB-D031-5799-F43A-0479C02C9AA1}"/>
                </a:ext>
              </a:extLst>
            </p:cNvPr>
            <p:cNvCxnSpPr/>
            <p:nvPr/>
          </p:nvCxnSpPr>
          <p:spPr>
            <a:xfrm>
              <a:off x="926595" y="3699030"/>
              <a:ext cx="117013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4">
              <a:extLst>
                <a:ext uri="{FF2B5EF4-FFF2-40B4-BE49-F238E27FC236}">
                  <a16:creationId xmlns:a16="http://schemas.microsoft.com/office/drawing/2014/main" id="{DBB41C80-089B-20A3-D01D-AD234BC35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373" y="3699030"/>
              <a:ext cx="620222" cy="42351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6E35ADEA-B7E8-92ED-C711-6AC765A70ADB}"/>
                </a:ext>
              </a:extLst>
            </p:cNvPr>
            <p:cNvSpPr txBox="1"/>
            <p:nvPr/>
          </p:nvSpPr>
          <p:spPr>
            <a:xfrm>
              <a:off x="1871700" y="3734743"/>
              <a:ext cx="31130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F39979FC-9B42-86BF-2520-267CC236317E}"/>
                </a:ext>
              </a:extLst>
            </p:cNvPr>
            <p:cNvSpPr txBox="1"/>
            <p:nvPr/>
          </p:nvSpPr>
          <p:spPr>
            <a:xfrm>
              <a:off x="981648" y="2538948"/>
              <a:ext cx="304892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C00000"/>
                  </a:solidFill>
                </a:rPr>
                <a:t>Y</a:t>
              </a:r>
            </a:p>
          </p:txBody>
        </p:sp>
        <p:sp>
          <p:nvSpPr>
            <p:cNvPr id="39" name="TextBox 37">
              <a:extLst>
                <a:ext uri="{FF2B5EF4-FFF2-40B4-BE49-F238E27FC236}">
                  <a16:creationId xmlns:a16="http://schemas.microsoft.com/office/drawing/2014/main" id="{CF78354B-79D0-4A5A-6CC5-1838F7C8F77C}"/>
                </a:ext>
              </a:extLst>
            </p:cNvPr>
            <p:cNvSpPr txBox="1"/>
            <p:nvPr/>
          </p:nvSpPr>
          <p:spPr>
            <a:xfrm>
              <a:off x="183605" y="3593642"/>
              <a:ext cx="29527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C00000"/>
                  </a:solidFill>
                </a:rPr>
                <a:t>Z</a:t>
              </a:r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C9D8940-FB8E-BFA9-69FF-3C6214DCDA4C}"/>
              </a:ext>
            </a:extLst>
          </p:cNvPr>
          <p:cNvSpPr txBox="1"/>
          <p:nvPr/>
        </p:nvSpPr>
        <p:spPr>
          <a:xfrm>
            <a:off x="8233971" y="5104207"/>
            <a:ext cx="2672878" cy="400110"/>
          </a:xfrm>
          <a:prstGeom prst="rect">
            <a:avLst/>
          </a:prstGeom>
          <a:noFill/>
          <a:ln w="793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52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5710BD25-D4CD-4ED8-9290-D8E887EF8964}"/>
              </a:ext>
            </a:extLst>
          </p:cNvPr>
          <p:cNvSpPr txBox="1">
            <a:spLocks/>
          </p:cNvSpPr>
          <p:nvPr/>
        </p:nvSpPr>
        <p:spPr>
          <a:xfrm>
            <a:off x="854012" y="1143573"/>
            <a:ext cx="7908988" cy="87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u="sng" dirty="0" err="1"/>
              <a:t>Phantom</a:t>
            </a:r>
            <a:r>
              <a:rPr lang="es-ES" sz="2400" b="1" u="sng" dirty="0"/>
              <a:t> </a:t>
            </a:r>
            <a:r>
              <a:rPr lang="es-ES" sz="2400" b="1" u="sng" dirty="0" err="1"/>
              <a:t>landmarks</a:t>
            </a:r>
            <a:endParaRPr lang="es-ES" sz="2400" b="1" u="sng" dirty="0"/>
          </a:p>
          <a:p>
            <a:pPr marL="0" indent="0">
              <a:buNone/>
            </a:pPr>
            <a:r>
              <a:rPr lang="en-CA" sz="1400" dirty="0"/>
              <a:t>(recorded directly over the 3D model/volume of the phantom)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endParaRPr lang="en-CA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BA1FA8-6102-4063-9A9B-8A339529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2013585"/>
            <a:ext cx="6543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8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5710BD25-D4CD-4ED8-9290-D8E887EF8964}"/>
              </a:ext>
            </a:extLst>
          </p:cNvPr>
          <p:cNvSpPr txBox="1">
            <a:spLocks/>
          </p:cNvSpPr>
          <p:nvPr/>
        </p:nvSpPr>
        <p:spPr>
          <a:xfrm>
            <a:off x="854012" y="1143573"/>
            <a:ext cx="7908988" cy="87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u="sng" dirty="0"/>
              <a:t>Reference </a:t>
            </a:r>
            <a:r>
              <a:rPr lang="es-ES" sz="2400" b="1" u="sng" dirty="0" err="1"/>
              <a:t>landmarks</a:t>
            </a:r>
            <a:endParaRPr lang="es-ES" sz="2400" b="1" u="sng" dirty="0"/>
          </a:p>
          <a:p>
            <a:pPr marL="0" indent="0">
              <a:buNone/>
            </a:pPr>
            <a:r>
              <a:rPr lang="en-CA" sz="1400" dirty="0"/>
              <a:t>(recorded using tracked tool relative to “Reference” coordinate system)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endParaRPr lang="en-CA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E36FF4-22AB-E55A-E40C-9C82BAF1F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5391" t="19423" r="33437" b="11346"/>
          <a:stretch/>
        </p:blipFill>
        <p:spPr>
          <a:xfrm>
            <a:off x="5600699" y="3373437"/>
            <a:ext cx="3800476" cy="34290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780114-DD1C-5A6B-4CDF-303DF575E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95" y="620994"/>
            <a:ext cx="3004619" cy="907277"/>
          </a:xfrm>
          <a:prstGeom prst="rect">
            <a:avLst/>
          </a:prstGeom>
        </p:spPr>
      </p:pic>
      <p:pic>
        <p:nvPicPr>
          <p:cNvPr id="12" name="Imagen 8">
            <a:extLst>
              <a:ext uri="{FF2B5EF4-FFF2-40B4-BE49-F238E27FC236}">
                <a16:creationId xmlns:a16="http://schemas.microsoft.com/office/drawing/2014/main" id="{1F89F2DE-39C3-3783-03B6-4752A95C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44" y="2639906"/>
            <a:ext cx="2416329" cy="1761907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1A4D8F23-8424-E5FD-3896-C2B82A4DB762}"/>
              </a:ext>
            </a:extLst>
          </p:cNvPr>
          <p:cNvGrpSpPr/>
          <p:nvPr/>
        </p:nvGrpSpPr>
        <p:grpSpPr>
          <a:xfrm>
            <a:off x="1187836" y="2323261"/>
            <a:ext cx="2403089" cy="3015628"/>
            <a:chOff x="1187836" y="2323261"/>
            <a:chExt cx="2403089" cy="301562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FFEAA33-70C0-663F-CF63-BBD5034B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935" b="94866" l="7347" r="93741">
                          <a14:foregroundMark x1="11973" y1="8051" x2="11973" y2="8051"/>
                          <a14:foregroundMark x1="7347" y1="11552" x2="7347" y2="11552"/>
                          <a14:foregroundMark x1="93741" y1="94866" x2="93741" y2="948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1108" y="3042109"/>
              <a:ext cx="1969817" cy="2296780"/>
            </a:xfrm>
            <a:prstGeom prst="rect">
              <a:avLst/>
            </a:prstGeom>
          </p:spPr>
        </p:pic>
        <p:pic>
          <p:nvPicPr>
            <p:cNvPr id="13" name="Picture 2" descr="Tracking Systems">
              <a:extLst>
                <a:ext uri="{FF2B5EF4-FFF2-40B4-BE49-F238E27FC236}">
                  <a16:creationId xmlns:a16="http://schemas.microsoft.com/office/drawing/2014/main" id="{CA15BBB5-BB30-6400-1484-46DB4C531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0" b="91429" l="9709" r="89806">
                          <a14:foregroundMark x1="80583" y1="8980" x2="81068" y2="8980"/>
                          <a14:foregroundMark x1="88350" y1="11837" x2="88350" y2="11837"/>
                          <a14:foregroundMark x1="79126" y1="75102" x2="79126" y2="75102"/>
                          <a14:foregroundMark x1="30583" y1="88980" x2="30583" y2="88980"/>
                          <a14:foregroundMark x1="33010" y1="90204" x2="33010" y2="90204"/>
                          <a14:foregroundMark x1="30583" y1="90612" x2="30583" y2="90612"/>
                          <a14:foregroundMark x1="31553" y1="91429" x2="31553" y2="91429"/>
                          <a14:backgroundMark x1="76699" y1="88980" x2="74272" y2="89796"/>
                          <a14:backgroundMark x1="31553" y1="93469" x2="31553" y2="93469"/>
                          <a14:backgroundMark x1="28155" y1="92653" x2="28155" y2="92653"/>
                          <a14:backgroundMark x1="24757" y1="90612" x2="24757" y2="90612"/>
                          <a14:backgroundMark x1="25728" y1="90612" x2="25728" y2="90612"/>
                          <a14:backgroundMark x1="60680" y1="83673" x2="60680" y2="83673"/>
                          <a14:backgroundMark x1="62621" y1="84490" x2="62621" y2="84490"/>
                          <a14:backgroundMark x1="22330" y1="87755" x2="22330" y2="87755"/>
                          <a14:backgroundMark x1="24757" y1="88980" x2="24757" y2="88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0852">
              <a:off x="1187836" y="2323261"/>
              <a:ext cx="1354962" cy="161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9AF54FC0-E59B-CDF4-DB6D-EC15542EF844}"/>
              </a:ext>
            </a:extLst>
          </p:cNvPr>
          <p:cNvSpPr/>
          <p:nvPr/>
        </p:nvSpPr>
        <p:spPr>
          <a:xfrm>
            <a:off x="6483350" y="4908550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  <a:endParaRPr lang="en-CA" sz="1400" b="1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9B57D0D-6657-FB1E-B7DB-04EE6C8BC4BD}"/>
              </a:ext>
            </a:extLst>
          </p:cNvPr>
          <p:cNvSpPr/>
          <p:nvPr/>
        </p:nvSpPr>
        <p:spPr>
          <a:xfrm>
            <a:off x="7053899" y="5150950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2</a:t>
            </a:r>
            <a:endParaRPr lang="en-CA" sz="1400" b="1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541BB81-9A02-AC45-74CA-1AA063447349}"/>
              </a:ext>
            </a:extLst>
          </p:cNvPr>
          <p:cNvSpPr/>
          <p:nvPr/>
        </p:nvSpPr>
        <p:spPr>
          <a:xfrm>
            <a:off x="6939753" y="4330863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3</a:t>
            </a:r>
            <a:endParaRPr lang="en-CA" sz="1400" b="1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58CDD79-E59E-75F9-6926-57FE97F86109}"/>
              </a:ext>
            </a:extLst>
          </p:cNvPr>
          <p:cNvSpPr/>
          <p:nvPr/>
        </p:nvSpPr>
        <p:spPr>
          <a:xfrm>
            <a:off x="7357902" y="4154762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4</a:t>
            </a:r>
            <a:endParaRPr lang="en-CA" sz="1400" b="1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E30B274-CE6A-F008-28F4-1F02D9CC5FCA}"/>
              </a:ext>
            </a:extLst>
          </p:cNvPr>
          <p:cNvSpPr/>
          <p:nvPr/>
        </p:nvSpPr>
        <p:spPr>
          <a:xfrm>
            <a:off x="8052943" y="4010499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5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348930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23 L -3.54167E-6 0.00024 C 0.00964 -0.00509 0.01927 -0.01273 0.0293 -0.01412 C 0.07761 -0.01898 0.17448 -0.01967 0.17448 -0.01921 C 0.18021 -0.02083 0.18581 -0.02152 0.19154 -0.02337 C 0.19336 -0.02407 0.19506 -0.02615 0.19701 -0.02731 C 0.19805 -0.028 0.19961 -0.02824 0.20078 -0.02939 C 0.20248 -0.03032 0.20378 -0.03194 0.20547 -0.03287 C 0.20847 -0.03449 0.21172 -0.03449 0.21485 -0.0368 C 0.2224 -0.04212 0.21836 -0.04004 0.22722 -0.04259 C 0.22956 -0.04375 0.23269 -0.04606 0.2349 -0.04629 C 0.23894 -0.04629 0.24323 -0.04629 0.24753 -0.04629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53 -0.0463 L 0.24753 -0.04607 C 0.25013 -0.04584 0.25274 -0.04537 0.25534 -0.04445 C 0.25612 -0.04445 0.25651 -0.04352 0.25716 -0.04329 C 0.25846 -0.04306 0.25977 -0.04283 0.26094 -0.04236 C 0.26224 -0.0419 0.26341 -0.04097 0.26458 -0.04028 C 0.2655 -0.03912 0.26628 -0.0382 0.26706 -0.03727 C 0.26953 -0.03519 0.26875 -0.03773 0.27083 -0.03403 C 0.27604 -0.0257 0.27096 -0.03172 0.27513 -0.02685 C 0.27643 -0.02385 0.27682 -0.02292 0.27878 -0.01968 C 0.28008 -0.01829 0.28112 -0.01667 0.28255 -0.01574 C 0.28372 -0.01505 0.28516 -0.01459 0.2862 -0.01366 C 0.28711 -0.0132 0.28789 -0.01227 0.28867 -0.01158 C 0.28997 -0.01088 0.29245 -0.00949 0.29245 -0.00926 C 0.29662 -0.00463 0.29349 -0.00718 0.29987 -0.00533 C 0.3026 -0.00486 0.30234 -0.00602 0.30234 -0.00324 " pathEditMode="relative" rAng="0" ptsTypes="AAAAAAAAAAAAAA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35 -0.00324 L 0.30235 -0.00232 C 0.30078 -0.01019 0.29453 -0.03658 0.29297 -0.05047 L 0.29141 -0.06389 C 0.29115 -0.06736 0.29089 -0.07014 0.29089 -0.07361 C 0.29076 -0.08056 0.29076 -0.0875 0.29063 -0.09375 C 0.2905 -0.10139 0.29024 -0.10973 0.29011 -0.11736 C 0.28998 -0.11875 0.28985 -0.11945 0.28985 -0.12014 " pathEditMode="relative" rAng="0" ptsTypes="AAAAAA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85 -0.12013 L 0.28985 -0.11967 C 0.29349 -0.12662 0.29675 -0.13449 0.30117 -0.13958 C 0.30274 -0.1412 0.30417 -0.14259 0.3056 -0.14444 C 0.3069 -0.14629 0.30781 -0.14907 0.30912 -0.15069 C 0.31016 -0.15185 0.31159 -0.15208 0.31276 -0.15324 C 0.3138 -0.15393 0.31472 -0.15486 0.31563 -0.15532 C 0.31719 -0.15648 0.31862 -0.15694 0.31992 -0.15787 C 0.32357 -0.16041 0.3211 -0.16018 0.32305 -0.16018 " pathEditMode="relative" rAng="0" ptsTypes="AAAAAAAAA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05 -0.16018 L 0.32305 -0.15995 C 0.3293 -0.1618 0.33607 -0.16111 0.34206 -0.16458 C 0.35078 -0.16921 0.34284 -0.16551 0.35352 -0.16852 C 0.35534 -0.16898 0.35703 -0.1699 0.35898 -0.1706 C 0.36094 -0.17106 0.36289 -0.17152 0.36497 -0.17199 C 0.3668 -0.17222 0.36849 -0.17314 0.37044 -0.17338 C 0.37357 -0.17338 0.37695 -0.17338 0.38034 -0.17338 " pathEditMode="relative" rAng="0" ptsTypes="AAAAAA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56 -0.1743 L 0.37956 -0.1743 C 0.37904 -0.178 0.37878 -0.18194 0.378 -0.18541 C 0.37748 -0.18703 0.37644 -0.18796 0.37592 -0.18912 C 0.37539 -0.19004 0.37513 -0.1912 0.37487 -0.19189 C 0.37331 -0.19537 0.37227 -0.19976 0.37019 -0.20208 L 0.36602 -0.20671 C 0.36511 -0.20787 0.36407 -0.20833 0.36342 -0.20949 C 0.35964 -0.2162 0.36315 -0.21087 0.35873 -0.21504 C 0.35612 -0.21759 0.35391 -0.2206 0.35144 -0.22245 C 0.35013 -0.22337 0.34896 -0.2243 0.34779 -0.22523 C 0.34688 -0.22615 0.3461 -0.22754 0.34519 -0.228 C 0.34375 -0.22893 0.3375 -0.23125 0.33633 -0.23171 C 0.33464 -0.23263 0.33321 -0.23402 0.33164 -0.23449 C 0.33021 -0.23518 0.32878 -0.23518 0.32748 -0.23541 C 0.32605 -0.23611 0.32461 -0.23703 0.32331 -0.23726 C 0.32149 -0.23796 0.3198 -0.23796 0.3181 -0.23819 C 0.30469 -0.24166 0.31993 -0.23888 0.30664 -0.24097 C 0.29623 -0.24074 0.28568 -0.2412 0.27539 -0.24004 C 0.27357 -0.24004 0.27188 -0.23819 0.27019 -0.23726 L 0.25039 -0.228 C 0.24792 -0.22685 0.24545 -0.22592 0.2431 -0.2243 C 0.23698 -0.22037 0.2323 -0.21759 0.22644 -0.21041 C 0.22487 -0.20856 0.22318 -0.20694 0.22175 -0.20486 C 0.22045 -0.20347 0.21394 -0.19398 0.21237 -0.19004 C 0.21094 -0.18703 0.21003 -0.18333 0.20873 -0.17986 C 0.20612 -0.17384 0.20352 -0.16828 0.20092 -0.16226 C 0.19909 -0.15856 0.19753 -0.15462 0.19571 -0.15115 C 0.19414 -0.14837 0.19232 -0.14606 0.19102 -0.14282 C 0.18711 -0.13402 0.18412 -0.1243 0.1806 -0.11504 C 0.17865 -0.11041 0.17696 -0.10555 0.17487 -0.10115 C 0.17292 -0.09745 0.17123 -0.09351 0.16914 -0.09004 C 0.16732 -0.08726 0.16524 -0.08541 0.16342 -0.08263 C 0.15873 -0.07638 0.15443 -0.06967 0.14987 -0.06319 C 0.14857 -0.06157 0.1474 -0.06018 0.14623 -0.05856 C 0.14375 -0.05532 0.14154 -0.05115 0.13894 -0.04837 C 0.13685 -0.04629 0.13477 -0.04398 0.13269 -0.04189 C 0.13125 -0.04074 0.12982 -0.03958 0.12852 -0.03819 C 0.12084 -0.03078 0.12149 -0.02893 0.11029 -0.02337 C 0.10508 -0.02106 0.09987 -0.01805 0.09467 -0.01597 C 0.0875 -0.01319 0.08021 -0.01134 0.07331 -0.00763 C 0.07084 -0.00648 0.06849 -0.00462 0.06602 -0.00393 C 0.05951 -0.00277 0.04675 -0.00208 0.04675 -0.00208 C 0.04245 0.00024 0.04493 -0.00092 0.03633 0.0007 C 0.03217 0.00139 0.028 0.00186 0.02383 0.00255 C 0.01967 0.00209 0.01537 0.00232 0.01133 0.00163 C 0.00912 0.00116 0.00717 -0.00046 0.00508 -0.00115 C -0.00052 -0.00347 0.00391 -0.00092 0.00039 -0.003 C -0.00013 -0.00277 -0.00078 -0.00254 -0.00117 -0.00208 C -0.0039 -0.00023 -0.00247 -0.00023 -0.00377 -0.00023 " pathEditMode="relative" ptsTypes="AAAAAAAAAAAAAAAAAAAAAAAAAAAAAAAAAAAAAAAAAAAAAAAAAA"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C021-0E7B-4CFE-2D94-E8430BFE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Example</a:t>
            </a:r>
            <a:endParaRPr lang="es-ES"/>
          </a:p>
        </p:txBody>
      </p:sp>
      <p:pic>
        <p:nvPicPr>
          <p:cNvPr id="5" name="Picture 6" descr="Resultado de imagen de doctor mri">
            <a:extLst>
              <a:ext uri="{FF2B5EF4-FFF2-40B4-BE49-F238E27FC236}">
                <a16:creationId xmlns:a16="http://schemas.microsoft.com/office/drawing/2014/main" id="{7E1404B2-39B6-655F-DD31-9E676B0E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46" y="3267038"/>
            <a:ext cx="4048126" cy="2690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0144E9C7-CF7B-DDFA-472C-22D8CE77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07" y="228937"/>
            <a:ext cx="4512706" cy="27978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GE Discovery MR750w 3.0T MRI Scanner for Sale | Amber Diagnostics">
            <a:extLst>
              <a:ext uri="{FF2B5EF4-FFF2-40B4-BE49-F238E27FC236}">
                <a16:creationId xmlns:a16="http://schemas.microsoft.com/office/drawing/2014/main" id="{1502910B-A5CE-A23E-6EF9-7BCC7028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5137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79EAE62-E5F5-492C-4084-611B3C9444C9}"/>
              </a:ext>
            </a:extLst>
          </p:cNvPr>
          <p:cNvSpPr/>
          <p:nvPr/>
        </p:nvSpPr>
        <p:spPr>
          <a:xfrm>
            <a:off x="9521362" y="1769065"/>
            <a:ext cx="2453995" cy="1596835"/>
          </a:xfrm>
          <a:prstGeom prst="cloudCallout">
            <a:avLst>
              <a:gd name="adj1" fmla="val -37580"/>
              <a:gd name="adj2" fmla="val 68286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Benign or malignant?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220A06B-323F-451A-8020-7A336B08F74F}"/>
              </a:ext>
            </a:extLst>
          </p:cNvPr>
          <p:cNvSpPr/>
          <p:nvPr/>
        </p:nvSpPr>
        <p:spPr>
          <a:xfrm rot="15354177">
            <a:off x="3432739" y="2072870"/>
            <a:ext cx="408377" cy="674090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290579-4B81-31F0-E2D0-DFAC674F9DCF}"/>
              </a:ext>
            </a:extLst>
          </p:cNvPr>
          <p:cNvSpPr/>
          <p:nvPr/>
        </p:nvSpPr>
        <p:spPr>
          <a:xfrm>
            <a:off x="7818770" y="833534"/>
            <a:ext cx="658480" cy="66189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: </a:t>
            </a:r>
            <a:r>
              <a:rPr lang="es-ES" dirty="0" err="1"/>
              <a:t>computation</a:t>
            </a:r>
            <a:endParaRPr lang="en-CA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D256514-3789-5821-736B-BC335DA6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4000"/>
          </a:blip>
          <a:srcRect l="35391" t="19423" r="33437" b="11346"/>
          <a:stretch/>
        </p:blipFill>
        <p:spPr>
          <a:xfrm>
            <a:off x="6096000" y="2787434"/>
            <a:ext cx="3800476" cy="3429001"/>
          </a:xfrm>
          <a:prstGeom prst="rect">
            <a:avLst/>
          </a:prstGeom>
        </p:spPr>
      </p:pic>
      <p:pic>
        <p:nvPicPr>
          <p:cNvPr id="37" name="Imagen 8">
            <a:extLst>
              <a:ext uri="{FF2B5EF4-FFF2-40B4-BE49-F238E27FC236}">
                <a16:creationId xmlns:a16="http://schemas.microsoft.com/office/drawing/2014/main" id="{63A7553E-5F74-2EAC-3213-577162762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45" y="2053903"/>
            <a:ext cx="2416329" cy="1761907"/>
          </a:xfrm>
          <a:prstGeom prst="rect">
            <a:avLst/>
          </a:prstGeom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330E1C51-EDA3-08DF-65AB-5365886CBCE7}"/>
              </a:ext>
            </a:extLst>
          </p:cNvPr>
          <p:cNvSpPr/>
          <p:nvPr/>
        </p:nvSpPr>
        <p:spPr>
          <a:xfrm>
            <a:off x="6978651" y="4322547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  <a:endParaRPr lang="en-CA" sz="1400" b="1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E204F40-C2FC-C981-F17B-78A1E9147541}"/>
              </a:ext>
            </a:extLst>
          </p:cNvPr>
          <p:cNvSpPr/>
          <p:nvPr/>
        </p:nvSpPr>
        <p:spPr>
          <a:xfrm>
            <a:off x="7549200" y="4564947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2</a:t>
            </a:r>
            <a:endParaRPr lang="en-CA" sz="1400" b="1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E48D251-9189-AF21-495B-56FD510657EE}"/>
              </a:ext>
            </a:extLst>
          </p:cNvPr>
          <p:cNvSpPr/>
          <p:nvPr/>
        </p:nvSpPr>
        <p:spPr>
          <a:xfrm>
            <a:off x="7435054" y="3744860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3</a:t>
            </a:r>
            <a:endParaRPr lang="en-CA" sz="1400" b="1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620286D-B977-AED0-4304-CF56DA599AA2}"/>
              </a:ext>
            </a:extLst>
          </p:cNvPr>
          <p:cNvSpPr/>
          <p:nvPr/>
        </p:nvSpPr>
        <p:spPr>
          <a:xfrm>
            <a:off x="7853203" y="3568759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4</a:t>
            </a:r>
            <a:endParaRPr lang="en-CA" sz="1400" b="1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C641206-9423-D36C-AE06-D6ABBB9D8D5D}"/>
              </a:ext>
            </a:extLst>
          </p:cNvPr>
          <p:cNvSpPr/>
          <p:nvPr/>
        </p:nvSpPr>
        <p:spPr>
          <a:xfrm>
            <a:off x="8548244" y="3424496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5</a:t>
            </a:r>
            <a:endParaRPr lang="en-CA" sz="1400" b="1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32D6DA1C-AED2-00AE-B027-408E99913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4000"/>
          </a:blip>
          <a:srcRect l="35391" t="19423" r="33437" b="11346"/>
          <a:stretch/>
        </p:blipFill>
        <p:spPr>
          <a:xfrm>
            <a:off x="1383645" y="2787434"/>
            <a:ext cx="3800476" cy="3429001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0700C097-DE13-2C5D-6BF0-6F1A4DC2EA78}"/>
              </a:ext>
            </a:extLst>
          </p:cNvPr>
          <p:cNvSpPr/>
          <p:nvPr/>
        </p:nvSpPr>
        <p:spPr>
          <a:xfrm>
            <a:off x="2237721" y="4322547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  <a:endParaRPr lang="en-CA" sz="1400" b="1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2D5A502-4F7B-48C1-8869-79955DF2F37C}"/>
              </a:ext>
            </a:extLst>
          </p:cNvPr>
          <p:cNvSpPr/>
          <p:nvPr/>
        </p:nvSpPr>
        <p:spPr>
          <a:xfrm>
            <a:off x="2874945" y="4583997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2</a:t>
            </a:r>
            <a:endParaRPr lang="en-CA" sz="1400" b="1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74D81CB-5558-1840-843C-62660A331253}"/>
              </a:ext>
            </a:extLst>
          </p:cNvPr>
          <p:cNvSpPr/>
          <p:nvPr/>
        </p:nvSpPr>
        <p:spPr>
          <a:xfrm>
            <a:off x="2694124" y="3716285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3</a:t>
            </a:r>
            <a:endParaRPr lang="en-CA" sz="1400" b="1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FB941CB-C439-4AEA-AE9C-803E2D89F1BB}"/>
              </a:ext>
            </a:extLst>
          </p:cNvPr>
          <p:cNvSpPr/>
          <p:nvPr/>
        </p:nvSpPr>
        <p:spPr>
          <a:xfrm>
            <a:off x="3188473" y="3568759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4</a:t>
            </a:r>
            <a:endParaRPr lang="en-CA" sz="1400" b="1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074BA14-2713-7149-EFD9-E9C5D225665C}"/>
              </a:ext>
            </a:extLst>
          </p:cNvPr>
          <p:cNvSpPr/>
          <p:nvPr/>
        </p:nvSpPr>
        <p:spPr>
          <a:xfrm>
            <a:off x="3835889" y="3481646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5</a:t>
            </a:r>
            <a:endParaRPr lang="en-CA" sz="1400" b="1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9E1765A-000F-A555-D505-BFD944C4183B}"/>
              </a:ext>
            </a:extLst>
          </p:cNvPr>
          <p:cNvSpPr txBox="1"/>
          <p:nvPr/>
        </p:nvSpPr>
        <p:spPr>
          <a:xfrm>
            <a:off x="1221798" y="1391416"/>
            <a:ext cx="4198099" cy="646331"/>
          </a:xfrm>
          <a:prstGeom prst="rect">
            <a:avLst/>
          </a:prstGeom>
          <a:solidFill>
            <a:srgbClr val="9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Phantom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Fiducials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(relative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phantom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coordinate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system</a:t>
            </a:r>
            <a:r>
              <a:rPr lang="es-ES" b="1" dirty="0">
                <a:solidFill>
                  <a:schemeClr val="bg1"/>
                </a:solidFill>
              </a:rPr>
              <a:t>)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C922F86-F1DE-C0E1-C220-0DAA5AC1AA31}"/>
              </a:ext>
            </a:extLst>
          </p:cNvPr>
          <p:cNvSpPr txBox="1"/>
          <p:nvPr/>
        </p:nvSpPr>
        <p:spPr>
          <a:xfrm>
            <a:off x="6096000" y="1402041"/>
            <a:ext cx="4198099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Reference </a:t>
            </a:r>
            <a:r>
              <a:rPr lang="es-ES" b="1" dirty="0" err="1">
                <a:solidFill>
                  <a:schemeClr val="bg1"/>
                </a:solidFill>
              </a:rPr>
              <a:t>Fiducials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(relative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reference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coordinate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system</a:t>
            </a:r>
            <a:r>
              <a:rPr lang="es-ES" b="1" dirty="0">
                <a:solidFill>
                  <a:schemeClr val="bg1"/>
                </a:solidFill>
              </a:rPr>
              <a:t>)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65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: </a:t>
            </a:r>
            <a:r>
              <a:rPr lang="es-ES" dirty="0" err="1"/>
              <a:t>computation</a:t>
            </a:r>
            <a:endParaRPr lang="en-CA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30E1C51-EDA3-08DF-65AB-5365886CBCE7}"/>
              </a:ext>
            </a:extLst>
          </p:cNvPr>
          <p:cNvSpPr/>
          <p:nvPr/>
        </p:nvSpPr>
        <p:spPr>
          <a:xfrm>
            <a:off x="6978651" y="4322547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  <a:endParaRPr lang="en-CA" sz="1400" b="1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E204F40-C2FC-C981-F17B-78A1E9147541}"/>
              </a:ext>
            </a:extLst>
          </p:cNvPr>
          <p:cNvSpPr/>
          <p:nvPr/>
        </p:nvSpPr>
        <p:spPr>
          <a:xfrm>
            <a:off x="7549200" y="4564947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2</a:t>
            </a:r>
            <a:endParaRPr lang="en-CA" sz="1400" b="1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E48D251-9189-AF21-495B-56FD510657EE}"/>
              </a:ext>
            </a:extLst>
          </p:cNvPr>
          <p:cNvSpPr/>
          <p:nvPr/>
        </p:nvSpPr>
        <p:spPr>
          <a:xfrm>
            <a:off x="7435054" y="3744860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3</a:t>
            </a:r>
            <a:endParaRPr lang="en-CA" sz="1400" b="1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620286D-B977-AED0-4304-CF56DA599AA2}"/>
              </a:ext>
            </a:extLst>
          </p:cNvPr>
          <p:cNvSpPr/>
          <p:nvPr/>
        </p:nvSpPr>
        <p:spPr>
          <a:xfrm>
            <a:off x="7853203" y="3568759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4</a:t>
            </a:r>
            <a:endParaRPr lang="en-CA" sz="1400" b="1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C641206-9423-D36C-AE06-D6ABBB9D8D5D}"/>
              </a:ext>
            </a:extLst>
          </p:cNvPr>
          <p:cNvSpPr/>
          <p:nvPr/>
        </p:nvSpPr>
        <p:spPr>
          <a:xfrm>
            <a:off x="8548244" y="3424496"/>
            <a:ext cx="180000" cy="180000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5</a:t>
            </a:r>
            <a:endParaRPr lang="en-CA" sz="1400" b="1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700C097-DE13-2C5D-6BF0-6F1A4DC2EA78}"/>
              </a:ext>
            </a:extLst>
          </p:cNvPr>
          <p:cNvSpPr/>
          <p:nvPr/>
        </p:nvSpPr>
        <p:spPr>
          <a:xfrm>
            <a:off x="2237721" y="4322547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  <a:endParaRPr lang="en-CA" sz="1400" b="1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2D5A502-4F7B-48C1-8869-79955DF2F37C}"/>
              </a:ext>
            </a:extLst>
          </p:cNvPr>
          <p:cNvSpPr/>
          <p:nvPr/>
        </p:nvSpPr>
        <p:spPr>
          <a:xfrm>
            <a:off x="2874945" y="4583997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2</a:t>
            </a:r>
            <a:endParaRPr lang="en-CA" sz="1400" b="1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74D81CB-5558-1840-843C-62660A331253}"/>
              </a:ext>
            </a:extLst>
          </p:cNvPr>
          <p:cNvSpPr/>
          <p:nvPr/>
        </p:nvSpPr>
        <p:spPr>
          <a:xfrm>
            <a:off x="2694124" y="3716285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3</a:t>
            </a:r>
            <a:endParaRPr lang="en-CA" sz="1400" b="1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FB941CB-C439-4AEA-AE9C-803E2D89F1BB}"/>
              </a:ext>
            </a:extLst>
          </p:cNvPr>
          <p:cNvSpPr/>
          <p:nvPr/>
        </p:nvSpPr>
        <p:spPr>
          <a:xfrm>
            <a:off x="3188473" y="3568759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4</a:t>
            </a:r>
            <a:endParaRPr lang="en-CA" sz="1400" b="1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074BA14-2713-7149-EFD9-E9C5D225665C}"/>
              </a:ext>
            </a:extLst>
          </p:cNvPr>
          <p:cNvSpPr/>
          <p:nvPr/>
        </p:nvSpPr>
        <p:spPr>
          <a:xfrm>
            <a:off x="3835889" y="3481646"/>
            <a:ext cx="180000" cy="18000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5</a:t>
            </a:r>
            <a:endParaRPr lang="en-CA" sz="1400" b="1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9E1765A-000F-A555-D505-BFD944C4183B}"/>
              </a:ext>
            </a:extLst>
          </p:cNvPr>
          <p:cNvSpPr txBox="1"/>
          <p:nvPr/>
        </p:nvSpPr>
        <p:spPr>
          <a:xfrm>
            <a:off x="1221798" y="1391416"/>
            <a:ext cx="4198099" cy="646331"/>
          </a:xfrm>
          <a:prstGeom prst="rect">
            <a:avLst/>
          </a:prstGeom>
          <a:solidFill>
            <a:srgbClr val="9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Phantom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Fiducials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(relative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phantom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coordinate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system</a:t>
            </a:r>
            <a:r>
              <a:rPr lang="es-ES" b="1" dirty="0">
                <a:solidFill>
                  <a:schemeClr val="bg1"/>
                </a:solidFill>
              </a:rPr>
              <a:t>)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C922F86-F1DE-C0E1-C220-0DAA5AC1AA31}"/>
              </a:ext>
            </a:extLst>
          </p:cNvPr>
          <p:cNvSpPr txBox="1"/>
          <p:nvPr/>
        </p:nvSpPr>
        <p:spPr>
          <a:xfrm>
            <a:off x="6096000" y="1402041"/>
            <a:ext cx="4198099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Reference </a:t>
            </a:r>
            <a:r>
              <a:rPr lang="es-ES" b="1" dirty="0" err="1">
                <a:solidFill>
                  <a:schemeClr val="bg1"/>
                </a:solidFill>
              </a:rPr>
              <a:t>Fiducials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(relative </a:t>
            </a:r>
            <a:r>
              <a:rPr lang="es-ES" b="1" dirty="0" err="1">
                <a:solidFill>
                  <a:schemeClr val="bg1"/>
                </a:solidFill>
              </a:rPr>
              <a:t>to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reference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coordinate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system</a:t>
            </a:r>
            <a:r>
              <a:rPr lang="es-ES" b="1" dirty="0">
                <a:solidFill>
                  <a:schemeClr val="bg1"/>
                </a:solidFill>
              </a:rPr>
              <a:t>)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051CBB49-BA98-9115-417D-26DA4C2994EF}"/>
              </a:ext>
            </a:extLst>
          </p:cNvPr>
          <p:cNvSpPr/>
          <p:nvPr/>
        </p:nvSpPr>
        <p:spPr>
          <a:xfrm rot="5400000">
            <a:off x="3991958" y="1998777"/>
            <a:ext cx="3258314" cy="5132341"/>
          </a:xfrm>
          <a:prstGeom prst="arc">
            <a:avLst>
              <a:gd name="adj1" fmla="val 17382504"/>
              <a:gd name="adj2" fmla="val 4321452"/>
            </a:avLst>
          </a:prstGeom>
          <a:ln w="44450">
            <a:solidFill>
              <a:schemeClr val="accent6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6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C66443D-E3AB-CA7C-9EF2-3B306E49185F}"/>
              </a:ext>
            </a:extLst>
          </p:cNvPr>
          <p:cNvSpPr txBox="1"/>
          <p:nvPr/>
        </p:nvSpPr>
        <p:spPr>
          <a:xfrm>
            <a:off x="4284676" y="6253269"/>
            <a:ext cx="2672878" cy="400110"/>
          </a:xfrm>
          <a:prstGeom prst="rect">
            <a:avLst/>
          </a:prstGeom>
          <a:noFill/>
          <a:ln w="793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FA53BAE-9475-9EEA-B8D7-BE69D661B58E}"/>
              </a:ext>
            </a:extLst>
          </p:cNvPr>
          <p:cNvGrpSpPr/>
          <p:nvPr/>
        </p:nvGrpSpPr>
        <p:grpSpPr>
          <a:xfrm>
            <a:off x="4205497" y="3011209"/>
            <a:ext cx="2863154" cy="1151156"/>
            <a:chOff x="4205497" y="3011209"/>
            <a:chExt cx="2863154" cy="1151156"/>
          </a:xfrm>
        </p:grpSpPr>
        <p:sp>
          <p:nvSpPr>
            <p:cNvPr id="3" name="Flecha: a la izquierda y derecha 2">
              <a:extLst>
                <a:ext uri="{FF2B5EF4-FFF2-40B4-BE49-F238E27FC236}">
                  <a16:creationId xmlns:a16="http://schemas.microsoft.com/office/drawing/2014/main" id="{69150078-EC6A-1F4D-8613-3286445E3756}"/>
                </a:ext>
              </a:extLst>
            </p:cNvPr>
            <p:cNvSpPr/>
            <p:nvPr/>
          </p:nvSpPr>
          <p:spPr>
            <a:xfrm>
              <a:off x="4686925" y="3764678"/>
              <a:ext cx="1900297" cy="397687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7CC06EA-AE2E-5B54-95C9-DF598DC303A8}"/>
                </a:ext>
              </a:extLst>
            </p:cNvPr>
            <p:cNvSpPr txBox="1"/>
            <p:nvPr/>
          </p:nvSpPr>
          <p:spPr>
            <a:xfrm>
              <a:off x="4205497" y="3011209"/>
              <a:ext cx="2863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Minimize</a:t>
              </a:r>
              <a:r>
                <a:rPr lang="es-ES" b="1" dirty="0"/>
                <a:t> </a:t>
              </a:r>
              <a:r>
                <a:rPr lang="es-ES" b="1" dirty="0" err="1"/>
                <a:t>distance</a:t>
              </a:r>
              <a:r>
                <a:rPr lang="es-ES" b="1" dirty="0"/>
                <a:t> </a:t>
              </a:r>
              <a:r>
                <a:rPr lang="es-ES" b="1" dirty="0" err="1"/>
                <a:t>between</a:t>
              </a:r>
              <a:r>
                <a:rPr lang="es-ES" b="1" dirty="0"/>
                <a:t> </a:t>
              </a:r>
              <a:r>
                <a:rPr lang="es-ES" b="1" dirty="0" err="1"/>
                <a:t>homologous</a:t>
              </a:r>
              <a:r>
                <a:rPr lang="es-ES" b="1" dirty="0"/>
                <a:t> </a:t>
              </a:r>
              <a:r>
                <a:rPr lang="es-ES" b="1" dirty="0" err="1"/>
                <a:t>points</a:t>
              </a:r>
              <a:endParaRPr lang="en-CA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67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Phantom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: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compute </a:t>
            </a:r>
            <a:r>
              <a:rPr lang="es-ES" dirty="0" err="1"/>
              <a:t>it</a:t>
            </a:r>
            <a:r>
              <a:rPr lang="es-ES" dirty="0"/>
              <a:t>?</a:t>
            </a:r>
            <a:endParaRPr lang="en-CA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7EC41CC-63A0-4102-F6D4-B6408E08B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0" t="46707" r="76839" b="28466"/>
          <a:stretch/>
        </p:blipFill>
        <p:spPr>
          <a:xfrm>
            <a:off x="1287079" y="3347835"/>
            <a:ext cx="3494352" cy="2522220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958A0FD6-1F2C-5A99-9C0D-7972F6BB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29" y="2070814"/>
            <a:ext cx="1118645" cy="1118645"/>
          </a:xfrm>
          <a:prstGeom prst="rect">
            <a:avLst/>
          </a:prstGeom>
        </p:spPr>
      </p:pic>
      <p:sp>
        <p:nvSpPr>
          <p:cNvPr id="24" name="Marcador de contenido 1">
            <a:extLst>
              <a:ext uri="{FF2B5EF4-FFF2-40B4-BE49-F238E27FC236}">
                <a16:creationId xmlns:a16="http://schemas.microsoft.com/office/drawing/2014/main" id="{1AF34BDB-8249-D280-022B-1500B009ED0A}"/>
              </a:ext>
            </a:extLst>
          </p:cNvPr>
          <p:cNvSpPr txBox="1">
            <a:spLocks/>
          </p:cNvSpPr>
          <p:nvPr/>
        </p:nvSpPr>
        <p:spPr>
          <a:xfrm>
            <a:off x="593777" y="1116621"/>
            <a:ext cx="11157242" cy="87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err="1"/>
              <a:t>Landmark</a:t>
            </a:r>
            <a:r>
              <a:rPr lang="es-ES" sz="2400" b="1" dirty="0"/>
              <a:t> </a:t>
            </a:r>
            <a:r>
              <a:rPr lang="es-ES" sz="2400" b="1" dirty="0" err="1"/>
              <a:t>registration</a:t>
            </a:r>
            <a:r>
              <a:rPr lang="es-ES" sz="2400" b="1" dirty="0"/>
              <a:t> </a:t>
            </a:r>
            <a:r>
              <a:rPr lang="es-ES" sz="2400" dirty="0"/>
              <a:t>can be </a:t>
            </a:r>
            <a:r>
              <a:rPr lang="es-ES" sz="2400" dirty="0" err="1"/>
              <a:t>easily</a:t>
            </a:r>
            <a:r>
              <a:rPr lang="es-ES" sz="2400" dirty="0"/>
              <a:t> done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i="1" dirty="0"/>
              <a:t>“</a:t>
            </a:r>
            <a:r>
              <a:rPr lang="es-ES" sz="2400" i="1" dirty="0" err="1"/>
              <a:t>Fiducial</a:t>
            </a:r>
            <a:r>
              <a:rPr lang="es-ES" sz="2400" i="1" dirty="0"/>
              <a:t> </a:t>
            </a:r>
            <a:r>
              <a:rPr lang="es-ES" sz="2400" i="1" dirty="0" err="1"/>
              <a:t>registration</a:t>
            </a:r>
            <a:r>
              <a:rPr lang="es-ES" sz="2400" i="1" dirty="0"/>
              <a:t> </a:t>
            </a:r>
            <a:r>
              <a:rPr lang="es-ES" sz="2400" i="1" dirty="0" err="1"/>
              <a:t>wizard</a:t>
            </a:r>
            <a:r>
              <a:rPr lang="es-ES" sz="2400" i="1" dirty="0"/>
              <a:t>”</a:t>
            </a:r>
            <a:r>
              <a:rPr lang="es-ES" sz="2400" dirty="0"/>
              <a:t> module </a:t>
            </a:r>
            <a:r>
              <a:rPr lang="es-ES" sz="2400" dirty="0" err="1"/>
              <a:t>within</a:t>
            </a:r>
            <a:r>
              <a:rPr lang="es-ES" sz="2400" dirty="0"/>
              <a:t> </a:t>
            </a:r>
            <a:r>
              <a:rPr lang="es-ES" sz="2400" i="1" dirty="0"/>
              <a:t>SlicerIGT</a:t>
            </a:r>
            <a:r>
              <a:rPr lang="es-ES" sz="2400" dirty="0"/>
              <a:t> </a:t>
            </a:r>
            <a:r>
              <a:rPr lang="es-ES" sz="2400" dirty="0" err="1"/>
              <a:t>extension</a:t>
            </a:r>
            <a:r>
              <a:rPr lang="es-ES" sz="2400" dirty="0"/>
              <a:t>.</a:t>
            </a:r>
            <a:endParaRPr lang="en-CA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C7D028-800F-2D2B-E5F9-81066B6E7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2"/>
          <a:stretch/>
        </p:blipFill>
        <p:spPr>
          <a:xfrm>
            <a:off x="5247720" y="2070814"/>
            <a:ext cx="4034908" cy="4699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7C24FD-D04A-BAC4-7D6E-F7B94F56CA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34"/>
          <a:stretch/>
        </p:blipFill>
        <p:spPr>
          <a:xfrm>
            <a:off x="9346041" y="2070814"/>
            <a:ext cx="2698659" cy="18084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8BEAE01-C21D-7B42-EB3A-B6B0126F62F5}"/>
              </a:ext>
            </a:extLst>
          </p:cNvPr>
          <p:cNvGrpSpPr/>
          <p:nvPr/>
        </p:nvGrpSpPr>
        <p:grpSpPr>
          <a:xfrm>
            <a:off x="9403080" y="3347835"/>
            <a:ext cx="1935480" cy="916288"/>
            <a:chOff x="8370539" y="3157335"/>
            <a:chExt cx="1935480" cy="916288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69674ACA-4A45-1724-7D2C-20394EE8FB19}"/>
                </a:ext>
              </a:extLst>
            </p:cNvPr>
            <p:cNvSpPr/>
            <p:nvPr/>
          </p:nvSpPr>
          <p:spPr>
            <a:xfrm>
              <a:off x="8370539" y="3157335"/>
              <a:ext cx="1935480" cy="37072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D550F33-C13A-868F-D9A5-DB7AD9263E46}"/>
                </a:ext>
              </a:extLst>
            </p:cNvPr>
            <p:cNvSpPr/>
            <p:nvPr/>
          </p:nvSpPr>
          <p:spPr>
            <a:xfrm>
              <a:off x="8370539" y="3797398"/>
              <a:ext cx="1102999" cy="276225"/>
            </a:xfrm>
            <a:prstGeom prst="rect">
              <a:avLst/>
            </a:prstGeom>
            <a:solidFill>
              <a:schemeClr val="accent6">
                <a:alpha val="4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ROTATION</a:t>
              </a:r>
              <a:endParaRPr lang="en-CA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5F34CDF-BA41-6CD2-C4DB-69FBBD39BB61}"/>
              </a:ext>
            </a:extLst>
          </p:cNvPr>
          <p:cNvGrpSpPr/>
          <p:nvPr/>
        </p:nvGrpSpPr>
        <p:grpSpPr>
          <a:xfrm>
            <a:off x="10569492" y="3347835"/>
            <a:ext cx="1424388" cy="916287"/>
            <a:chOff x="9798573" y="3264015"/>
            <a:chExt cx="1424388" cy="916287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2D664D6-D08E-8655-2F86-3275421FEC7A}"/>
                </a:ext>
              </a:extLst>
            </p:cNvPr>
            <p:cNvSpPr/>
            <p:nvPr/>
          </p:nvSpPr>
          <p:spPr>
            <a:xfrm>
              <a:off x="10587409" y="3264015"/>
              <a:ext cx="635552" cy="37072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3E65E687-7974-72D1-346F-FF074173F95D}"/>
                </a:ext>
              </a:extLst>
            </p:cNvPr>
            <p:cNvSpPr/>
            <p:nvPr/>
          </p:nvSpPr>
          <p:spPr>
            <a:xfrm>
              <a:off x="9798573" y="3904077"/>
              <a:ext cx="1424388" cy="276225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TRANSLATION</a:t>
              </a:r>
              <a:endParaRPr lang="en-CA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8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tick - Propierge">
            <a:extLst>
              <a:ext uri="{FF2B5EF4-FFF2-40B4-BE49-F238E27FC236}">
                <a16:creationId xmlns:a16="http://schemas.microsoft.com/office/drawing/2014/main" id="{674A9BFD-B921-942D-0FD3-28CA6554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87" y="1014972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ick - Propierge">
            <a:extLst>
              <a:ext uri="{FF2B5EF4-FFF2-40B4-BE49-F238E27FC236}">
                <a16:creationId xmlns:a16="http://schemas.microsoft.com/office/drawing/2014/main" id="{279D367D-77BE-39FD-83A3-1F026DC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41" y="878470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5A571C-16F5-89FB-F7BE-4255FEF50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0" y="862787"/>
            <a:ext cx="3004619" cy="9072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970A96-C43E-7308-A4EA-C0F5731B7156}"/>
              </a:ext>
            </a:extLst>
          </p:cNvPr>
          <p:cNvSpPr txBox="1"/>
          <p:nvPr/>
        </p:nvSpPr>
        <p:spPr>
          <a:xfrm>
            <a:off x="5233986" y="439572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Tracker</a:t>
            </a:r>
            <a:endParaRPr lang="en-CA" sz="20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9012BF-A4CC-D902-3A07-DD91498DEEBD}"/>
              </a:ext>
            </a:extLst>
          </p:cNvPr>
          <p:cNvSpPr txBox="1"/>
          <p:nvPr/>
        </p:nvSpPr>
        <p:spPr>
          <a:xfrm>
            <a:off x="7427229" y="6014681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Phantom</a:t>
            </a:r>
            <a:endParaRPr lang="en-CA" sz="20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C755E7-BD91-ADC8-667A-4F7B85191576}"/>
              </a:ext>
            </a:extLst>
          </p:cNvPr>
          <p:cNvSpPr txBox="1"/>
          <p:nvPr/>
        </p:nvSpPr>
        <p:spPr>
          <a:xfrm>
            <a:off x="9312070" y="3444629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Reference</a:t>
            </a:r>
            <a:endParaRPr lang="en-CA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5F527A-E937-3E39-99EA-B09E39740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108" y="3042109"/>
            <a:ext cx="1969817" cy="22967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27EC956-848A-0D0E-2246-93F82B3F516A}"/>
              </a:ext>
            </a:extLst>
          </p:cNvPr>
          <p:cNvSpPr txBox="1"/>
          <p:nvPr/>
        </p:nvSpPr>
        <p:spPr>
          <a:xfrm>
            <a:off x="3291626" y="4687827"/>
            <a:ext cx="1724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r>
              <a:rPr lang="es-ES" sz="2000" b="1" dirty="0"/>
              <a:t> Tip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1C0D62-346A-4AF7-1EC6-E88DF14C2060}"/>
              </a:ext>
            </a:extLst>
          </p:cNvPr>
          <p:cNvSpPr txBox="1"/>
          <p:nvPr/>
        </p:nvSpPr>
        <p:spPr>
          <a:xfrm>
            <a:off x="1919693" y="2662636"/>
            <a:ext cx="129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Needle</a:t>
            </a:r>
            <a:endParaRPr lang="es-ES" sz="2000" b="1" dirty="0"/>
          </a:p>
        </p:txBody>
      </p:sp>
      <p:sp>
        <p:nvSpPr>
          <p:cNvPr id="18" name="Arc 41">
            <a:extLst>
              <a:ext uri="{FF2B5EF4-FFF2-40B4-BE49-F238E27FC236}">
                <a16:creationId xmlns:a16="http://schemas.microsoft.com/office/drawing/2014/main" id="{4CF8D23B-4666-DBE9-F2DA-99C23FF571AA}"/>
              </a:ext>
            </a:extLst>
          </p:cNvPr>
          <p:cNvSpPr/>
          <p:nvPr/>
        </p:nvSpPr>
        <p:spPr>
          <a:xfrm rot="13088835">
            <a:off x="2996882" y="1338577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9" name="Arc 41">
            <a:extLst>
              <a:ext uri="{FF2B5EF4-FFF2-40B4-BE49-F238E27FC236}">
                <a16:creationId xmlns:a16="http://schemas.microsoft.com/office/drawing/2014/main" id="{CE035E74-0D32-7C18-4CB9-E8B9D7AD6626}"/>
              </a:ext>
            </a:extLst>
          </p:cNvPr>
          <p:cNvSpPr/>
          <p:nvPr/>
        </p:nvSpPr>
        <p:spPr>
          <a:xfrm rot="18662859">
            <a:off x="1936474" y="268237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41">
            <a:extLst>
              <a:ext uri="{FF2B5EF4-FFF2-40B4-BE49-F238E27FC236}">
                <a16:creationId xmlns:a16="http://schemas.microsoft.com/office/drawing/2014/main" id="{8CB5D681-AA45-9C6E-E01F-3D6EE4E376AD}"/>
              </a:ext>
            </a:extLst>
          </p:cNvPr>
          <p:cNvSpPr/>
          <p:nvPr/>
        </p:nvSpPr>
        <p:spPr>
          <a:xfrm rot="17650646">
            <a:off x="6909429" y="1172605"/>
            <a:ext cx="1940476" cy="2782141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rgbClr val="C0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41">
            <a:extLst>
              <a:ext uri="{FF2B5EF4-FFF2-40B4-BE49-F238E27FC236}">
                <a16:creationId xmlns:a16="http://schemas.microsoft.com/office/drawing/2014/main" id="{842BEF9C-A953-A374-7A87-C25470D2C646}"/>
              </a:ext>
            </a:extLst>
          </p:cNvPr>
          <p:cNvSpPr/>
          <p:nvPr/>
        </p:nvSpPr>
        <p:spPr>
          <a:xfrm rot="941567">
            <a:off x="7219482" y="2786929"/>
            <a:ext cx="3156802" cy="3283185"/>
          </a:xfrm>
          <a:prstGeom prst="arc">
            <a:avLst>
              <a:gd name="adj1" fmla="val 19855177"/>
              <a:gd name="adj2" fmla="val 4218291"/>
            </a:avLst>
          </a:prstGeom>
          <a:ln w="4445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B5559-AABA-AE43-D2C6-FBB9B98A426D}"/>
              </a:ext>
            </a:extLst>
          </p:cNvPr>
          <p:cNvSpPr txBox="1"/>
          <p:nvPr/>
        </p:nvSpPr>
        <p:spPr>
          <a:xfrm>
            <a:off x="1621108" y="1328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Needle-To-Tracker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905EC0-2698-C630-2DC4-28D77B31F85A}"/>
              </a:ext>
            </a:extLst>
          </p:cNvPr>
          <p:cNvSpPr txBox="1"/>
          <p:nvPr/>
        </p:nvSpPr>
        <p:spPr>
          <a:xfrm>
            <a:off x="8684158" y="1439647"/>
            <a:ext cx="267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C00000"/>
                </a:solidFill>
              </a:rPr>
              <a:t>Tracker</a:t>
            </a:r>
            <a:r>
              <a:rPr lang="es-ES" sz="2000" b="1" dirty="0">
                <a:solidFill>
                  <a:srgbClr val="C00000"/>
                </a:solidFill>
              </a:rPr>
              <a:t>-</a:t>
            </a:r>
            <a:r>
              <a:rPr lang="es-ES" sz="2000" b="1" dirty="0" err="1">
                <a:solidFill>
                  <a:srgbClr val="C00000"/>
                </a:solidFill>
              </a:rPr>
              <a:t>To</a:t>
            </a:r>
            <a:r>
              <a:rPr lang="es-ES" sz="2000" b="1" dirty="0">
                <a:solidFill>
                  <a:srgbClr val="C00000"/>
                </a:solidFill>
              </a:rPr>
              <a:t>-Reference</a:t>
            </a:r>
            <a:endParaRPr lang="en-CA" sz="2000" b="1" dirty="0">
              <a:solidFill>
                <a:srgbClr val="C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4BA0A8-14E7-590B-F020-61AE1943F152}"/>
              </a:ext>
            </a:extLst>
          </p:cNvPr>
          <p:cNvSpPr txBox="1"/>
          <p:nvPr/>
        </p:nvSpPr>
        <p:spPr>
          <a:xfrm>
            <a:off x="3930377" y="3259107"/>
            <a:ext cx="254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6"/>
                </a:solidFill>
              </a:rPr>
              <a:t>NeedleTip-To-Needle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5F11C1-0370-2461-87AF-64D072B88965}"/>
              </a:ext>
            </a:extLst>
          </p:cNvPr>
          <p:cNvSpPr txBox="1"/>
          <p:nvPr/>
        </p:nvSpPr>
        <p:spPr>
          <a:xfrm>
            <a:off x="9423263" y="4987431"/>
            <a:ext cx="2672878" cy="400110"/>
          </a:xfrm>
          <a:prstGeom prst="rect">
            <a:avLst/>
          </a:prstGeom>
          <a:solidFill>
            <a:schemeClr val="bg1"/>
          </a:solidFill>
          <a:ln w="793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/>
                </a:solidFill>
              </a:rPr>
              <a:t>Reference-</a:t>
            </a:r>
            <a:r>
              <a:rPr lang="es-ES" sz="2000" b="1" dirty="0" err="1">
                <a:solidFill>
                  <a:schemeClr val="accent6"/>
                </a:solidFill>
              </a:rPr>
              <a:t>To</a:t>
            </a:r>
            <a:r>
              <a:rPr lang="es-ES" sz="2000" b="1" dirty="0">
                <a:solidFill>
                  <a:schemeClr val="accent6"/>
                </a:solidFill>
              </a:rPr>
              <a:t>-</a:t>
            </a:r>
            <a:r>
              <a:rPr lang="es-ES" sz="2000" b="1" dirty="0" err="1">
                <a:solidFill>
                  <a:schemeClr val="accent6"/>
                </a:solidFill>
              </a:rPr>
              <a:t>Phantom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76ECA-9D76-2F70-A80D-038DC0D05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7" b="90351" l="7143" r="89844">
                        <a14:foregroundMark x1="7254" y1="67398" x2="10045" y2="65643"/>
                        <a14:foregroundMark x1="36384" y1="90058" x2="40848" y2="90351"/>
                        <a14:foregroundMark x1="82813" y1="9357" x2="82813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709" y="3459162"/>
            <a:ext cx="4267200" cy="32575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FD4FE82C-8E5D-1759-E2F1-C5C31D54F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4" y="2763731"/>
            <a:ext cx="2416329" cy="1761907"/>
          </a:xfrm>
          <a:prstGeom prst="rect">
            <a:avLst/>
          </a:prstGeom>
        </p:spPr>
      </p:pic>
      <p:pic>
        <p:nvPicPr>
          <p:cNvPr id="16" name="Picture 2" descr="Tracking Systems">
            <a:extLst>
              <a:ext uri="{FF2B5EF4-FFF2-40B4-BE49-F238E27FC236}">
                <a16:creationId xmlns:a16="http://schemas.microsoft.com/office/drawing/2014/main" id="{20D6E29C-0A9D-DC31-027D-0F73D27E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0" b="91429" l="9709" r="89806">
                        <a14:foregroundMark x1="80583" y1="8980" x2="81068" y2="8980"/>
                        <a14:foregroundMark x1="88350" y1="11837" x2="88350" y2="11837"/>
                        <a14:foregroundMark x1="79126" y1="75102" x2="79126" y2="75102"/>
                        <a14:foregroundMark x1="30583" y1="88980" x2="30583" y2="88980"/>
                        <a14:foregroundMark x1="33010" y1="90204" x2="33010" y2="90204"/>
                        <a14:foregroundMark x1="30583" y1="90612" x2="30583" y2="90612"/>
                        <a14:foregroundMark x1="31553" y1="91429" x2="31553" y2="91429"/>
                        <a14:backgroundMark x1="76699" y1="88980" x2="74272" y2="89796"/>
                        <a14:backgroundMark x1="31553" y1="93469" x2="31553" y2="93469"/>
                        <a14:backgroundMark x1="28155" y1="92653" x2="28155" y2="92653"/>
                        <a14:backgroundMark x1="24757" y1="90612" x2="24757" y2="90612"/>
                        <a14:backgroundMark x1="25728" y1="90612" x2="25728" y2="90612"/>
                        <a14:backgroundMark x1="60680" y1="83673" x2="60680" y2="83673"/>
                        <a14:backgroundMark x1="62621" y1="84490" x2="62621" y2="84490"/>
                        <a14:backgroundMark x1="22330" y1="87755" x2="22330" y2="87755"/>
                        <a14:backgroundMark x1="24757" y1="88980" x2="24757" y2="8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0852">
            <a:off x="1187836" y="2323261"/>
            <a:ext cx="1354962" cy="1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ick - Propierge">
            <a:extLst>
              <a:ext uri="{FF2B5EF4-FFF2-40B4-BE49-F238E27FC236}">
                <a16:creationId xmlns:a16="http://schemas.microsoft.com/office/drawing/2014/main" id="{36CB7CBC-212C-3BCF-59FE-3B106D18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35" y="2752007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ick - Propierge">
            <a:extLst>
              <a:ext uri="{FF2B5EF4-FFF2-40B4-BE49-F238E27FC236}">
                <a16:creationId xmlns:a16="http://schemas.microsoft.com/office/drawing/2014/main" id="{DEC74002-755C-4081-3A48-97A17DD82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726" y="4465977"/>
            <a:ext cx="554738" cy="5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027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Setup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93B820-A672-01E5-F2CF-E0B50ED5537E}"/>
              </a:ext>
            </a:extLst>
          </p:cNvPr>
          <p:cNvGrpSpPr/>
          <p:nvPr/>
        </p:nvGrpSpPr>
        <p:grpSpPr>
          <a:xfrm>
            <a:off x="4154396" y="294640"/>
            <a:ext cx="7999648" cy="4268152"/>
            <a:chOff x="669383" y="439572"/>
            <a:chExt cx="11629088" cy="6277140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05F11C1-0370-2461-87AF-64D072B88965}"/>
                </a:ext>
              </a:extLst>
            </p:cNvPr>
            <p:cNvSpPr txBox="1"/>
            <p:nvPr/>
          </p:nvSpPr>
          <p:spPr>
            <a:xfrm>
              <a:off x="9627636" y="5508982"/>
              <a:ext cx="2670835" cy="950554"/>
            </a:xfrm>
            <a:prstGeom prst="rect">
              <a:avLst/>
            </a:prstGeom>
            <a:solidFill>
              <a:schemeClr val="bg1"/>
            </a:solidFill>
            <a:ln w="793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/>
                  </a:solidFill>
                </a:rPr>
                <a:t>Reference-</a:t>
              </a:r>
              <a:r>
                <a:rPr lang="es-ES" b="1" dirty="0" err="1">
                  <a:solidFill>
                    <a:schemeClr val="accent6"/>
                  </a:solidFill>
                </a:rPr>
                <a:t>To</a:t>
              </a:r>
              <a:r>
                <a:rPr lang="es-ES" b="1" dirty="0">
                  <a:solidFill>
                    <a:schemeClr val="accent6"/>
                  </a:solidFill>
                </a:rPr>
                <a:t>-</a:t>
              </a:r>
              <a:r>
                <a:rPr lang="es-ES" b="1" dirty="0" err="1">
                  <a:solidFill>
                    <a:schemeClr val="accent6"/>
                  </a:solidFill>
                </a:rPr>
                <a:t>Phantom</a:t>
              </a:r>
              <a:endParaRPr lang="en-CA" b="1" dirty="0">
                <a:solidFill>
                  <a:schemeClr val="accent6"/>
                </a:solidFill>
              </a:endParaRPr>
            </a:p>
          </p:txBody>
        </p:sp>
        <p:pic>
          <p:nvPicPr>
            <p:cNvPr id="30" name="Picture 2" descr="tick - Propierge">
              <a:extLst>
                <a:ext uri="{FF2B5EF4-FFF2-40B4-BE49-F238E27FC236}">
                  <a16:creationId xmlns:a16="http://schemas.microsoft.com/office/drawing/2014/main" id="{674A9BFD-B921-942D-0FD3-28CA6554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7587" y="1014972"/>
              <a:ext cx="554738" cy="52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tick - Propierge">
              <a:extLst>
                <a:ext uri="{FF2B5EF4-FFF2-40B4-BE49-F238E27FC236}">
                  <a16:creationId xmlns:a16="http://schemas.microsoft.com/office/drawing/2014/main" id="{279D367D-77BE-39FD-83A3-1F026DC74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741" y="878470"/>
              <a:ext cx="554738" cy="52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5A571C-16F5-89FB-F7BE-4255FEF5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690" y="862787"/>
              <a:ext cx="3004619" cy="907277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B970A96-C43E-7308-A4EA-C0F5731B7156}"/>
                </a:ext>
              </a:extLst>
            </p:cNvPr>
            <p:cNvSpPr txBox="1"/>
            <p:nvPr/>
          </p:nvSpPr>
          <p:spPr>
            <a:xfrm>
              <a:off x="5233986" y="439572"/>
              <a:ext cx="1724024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Tracker</a:t>
              </a:r>
              <a:endParaRPr lang="en-CA" b="1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169012BF-A4CC-D902-3A07-DD91498DEEBD}"/>
                </a:ext>
              </a:extLst>
            </p:cNvPr>
            <p:cNvSpPr txBox="1"/>
            <p:nvPr/>
          </p:nvSpPr>
          <p:spPr>
            <a:xfrm>
              <a:off x="7427229" y="6014681"/>
              <a:ext cx="1724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err="1"/>
                <a:t>Phantom</a:t>
              </a:r>
              <a:endParaRPr lang="en-CA" sz="2000" b="1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9C755E7-BD91-ADC8-667A-4F7B85191576}"/>
                </a:ext>
              </a:extLst>
            </p:cNvPr>
            <p:cNvSpPr txBox="1"/>
            <p:nvPr/>
          </p:nvSpPr>
          <p:spPr>
            <a:xfrm>
              <a:off x="9312070" y="3444630"/>
              <a:ext cx="1724024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Reference</a:t>
              </a:r>
              <a:endParaRPr lang="en-CA" b="1" dirty="0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75F527A-E937-3E39-99EA-B09E3974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108" y="3042109"/>
              <a:ext cx="1969817" cy="2296780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27EC956-848A-0D0E-2246-93F82B3F516A}"/>
                </a:ext>
              </a:extLst>
            </p:cNvPr>
            <p:cNvSpPr txBox="1"/>
            <p:nvPr/>
          </p:nvSpPr>
          <p:spPr>
            <a:xfrm>
              <a:off x="3291626" y="4687827"/>
              <a:ext cx="1724024" cy="95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Needle</a:t>
              </a:r>
              <a:r>
                <a:rPr lang="es-ES" b="1" dirty="0"/>
                <a:t> Tip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51C0D62-346A-4AF7-1EC6-E88DF14C2060}"/>
                </a:ext>
              </a:extLst>
            </p:cNvPr>
            <p:cNvSpPr txBox="1"/>
            <p:nvPr/>
          </p:nvSpPr>
          <p:spPr>
            <a:xfrm>
              <a:off x="1919693" y="2662636"/>
              <a:ext cx="1299758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Needle</a:t>
              </a:r>
              <a:endParaRPr lang="es-ES" b="1" dirty="0"/>
            </a:p>
          </p:txBody>
        </p:sp>
        <p:sp>
          <p:nvSpPr>
            <p:cNvPr id="18" name="Arc 41">
              <a:extLst>
                <a:ext uri="{FF2B5EF4-FFF2-40B4-BE49-F238E27FC236}">
                  <a16:creationId xmlns:a16="http://schemas.microsoft.com/office/drawing/2014/main" id="{4CF8D23B-4666-DBE9-F2DA-99C23FF571AA}"/>
                </a:ext>
              </a:extLst>
            </p:cNvPr>
            <p:cNvSpPr/>
            <p:nvPr/>
          </p:nvSpPr>
          <p:spPr>
            <a:xfrm rot="13088835">
              <a:off x="2996882" y="1338577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C00000"/>
                </a:solidFill>
              </a:endParaRPr>
            </a:p>
          </p:txBody>
        </p:sp>
        <p:sp>
          <p:nvSpPr>
            <p:cNvPr id="19" name="Arc 41">
              <a:extLst>
                <a:ext uri="{FF2B5EF4-FFF2-40B4-BE49-F238E27FC236}">
                  <a16:creationId xmlns:a16="http://schemas.microsoft.com/office/drawing/2014/main" id="{CE035E74-0D32-7C18-4CB9-E8B9D7AD6626}"/>
                </a:ext>
              </a:extLst>
            </p:cNvPr>
            <p:cNvSpPr/>
            <p:nvPr/>
          </p:nvSpPr>
          <p:spPr>
            <a:xfrm rot="18662859">
              <a:off x="1936474" y="2682375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chemeClr val="accent6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Arc 41">
              <a:extLst>
                <a:ext uri="{FF2B5EF4-FFF2-40B4-BE49-F238E27FC236}">
                  <a16:creationId xmlns:a16="http://schemas.microsoft.com/office/drawing/2014/main" id="{8CB5D681-AA45-9C6E-E01F-3D6EE4E376AD}"/>
                </a:ext>
              </a:extLst>
            </p:cNvPr>
            <p:cNvSpPr/>
            <p:nvPr/>
          </p:nvSpPr>
          <p:spPr>
            <a:xfrm rot="17650646">
              <a:off x="6909429" y="1172605"/>
              <a:ext cx="1940476" cy="2782141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c 41">
              <a:extLst>
                <a:ext uri="{FF2B5EF4-FFF2-40B4-BE49-F238E27FC236}">
                  <a16:creationId xmlns:a16="http://schemas.microsoft.com/office/drawing/2014/main" id="{842BEF9C-A953-A374-7A87-C25470D2C646}"/>
                </a:ext>
              </a:extLst>
            </p:cNvPr>
            <p:cNvSpPr/>
            <p:nvPr/>
          </p:nvSpPr>
          <p:spPr>
            <a:xfrm rot="941567">
              <a:off x="7219482" y="2786929"/>
              <a:ext cx="3156802" cy="3283185"/>
            </a:xfrm>
            <a:prstGeom prst="arc">
              <a:avLst>
                <a:gd name="adj1" fmla="val 19855177"/>
                <a:gd name="adj2" fmla="val 4218291"/>
              </a:avLst>
            </a:prstGeom>
            <a:ln w="44450">
              <a:solidFill>
                <a:schemeClr val="accent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8EB5559-AABA-AE43-D2C6-FBB9B98A426D}"/>
                </a:ext>
              </a:extLst>
            </p:cNvPr>
            <p:cNvSpPr txBox="1"/>
            <p:nvPr/>
          </p:nvSpPr>
          <p:spPr>
            <a:xfrm>
              <a:off x="669383" y="1451654"/>
              <a:ext cx="2781187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err="1">
                  <a:solidFill>
                    <a:srgbClr val="C00000"/>
                  </a:solidFill>
                </a:rPr>
                <a:t>Needle-To-Tracker</a:t>
              </a:r>
              <a:endParaRPr lang="en-CA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9905EC0-2698-C630-2DC4-28D77B31F85A}"/>
                </a:ext>
              </a:extLst>
            </p:cNvPr>
            <p:cNvSpPr txBox="1"/>
            <p:nvPr/>
          </p:nvSpPr>
          <p:spPr>
            <a:xfrm>
              <a:off x="8965214" y="1798245"/>
              <a:ext cx="3323664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err="1">
                  <a:solidFill>
                    <a:srgbClr val="C00000"/>
                  </a:solidFill>
                </a:rPr>
                <a:t>Tracker</a:t>
              </a:r>
              <a:r>
                <a:rPr lang="es-ES" b="1" dirty="0">
                  <a:solidFill>
                    <a:srgbClr val="C00000"/>
                  </a:solidFill>
                </a:rPr>
                <a:t>-</a:t>
              </a:r>
              <a:r>
                <a:rPr lang="es-ES" b="1" dirty="0" err="1">
                  <a:solidFill>
                    <a:srgbClr val="C00000"/>
                  </a:solidFill>
                </a:rPr>
                <a:t>To</a:t>
              </a:r>
              <a:r>
                <a:rPr lang="es-ES" b="1" dirty="0">
                  <a:solidFill>
                    <a:srgbClr val="C00000"/>
                  </a:solidFill>
                </a:rPr>
                <a:t>-Reference</a:t>
              </a:r>
              <a:endParaRPr lang="en-CA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54BA0A8-14E7-590B-F020-61AE1943F152}"/>
                </a:ext>
              </a:extLst>
            </p:cNvPr>
            <p:cNvSpPr txBox="1"/>
            <p:nvPr/>
          </p:nvSpPr>
          <p:spPr>
            <a:xfrm>
              <a:off x="3930376" y="3259108"/>
              <a:ext cx="3357751" cy="543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err="1">
                  <a:solidFill>
                    <a:schemeClr val="accent6"/>
                  </a:solidFill>
                </a:rPr>
                <a:t>NeedleTip-To-Needle</a:t>
              </a:r>
              <a:endParaRPr lang="en-CA" b="1" dirty="0">
                <a:solidFill>
                  <a:schemeClr val="accent6"/>
                </a:solidFill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B276ECA-9D76-2F70-A80D-038DC0D05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57" b="90351" l="7143" r="89844">
                          <a14:foregroundMark x1="7254" y1="67398" x2="10045" y2="65643"/>
                          <a14:foregroundMark x1="36384" y1="90058" x2="40848" y2="90351"/>
                          <a14:foregroundMark x1="82813" y1="9357" x2="82813" y2="93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4709" y="3459162"/>
              <a:ext cx="4267200" cy="3257550"/>
            </a:xfrm>
            <a:prstGeom prst="rect">
              <a:avLst/>
            </a:prstGeom>
          </p:spPr>
        </p:pic>
        <p:pic>
          <p:nvPicPr>
            <p:cNvPr id="11" name="Imagen 8">
              <a:extLst>
                <a:ext uri="{FF2B5EF4-FFF2-40B4-BE49-F238E27FC236}">
                  <a16:creationId xmlns:a16="http://schemas.microsoft.com/office/drawing/2014/main" id="{FD4FE82C-8E5D-1759-E2F1-C5C31D54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294" y="2763731"/>
              <a:ext cx="2416329" cy="1761907"/>
            </a:xfrm>
            <a:prstGeom prst="rect">
              <a:avLst/>
            </a:prstGeom>
          </p:spPr>
        </p:pic>
        <p:pic>
          <p:nvPicPr>
            <p:cNvPr id="16" name="Picture 2" descr="Tracking Systems">
              <a:extLst>
                <a:ext uri="{FF2B5EF4-FFF2-40B4-BE49-F238E27FC236}">
                  <a16:creationId xmlns:a16="http://schemas.microsoft.com/office/drawing/2014/main" id="{20D6E29C-0A9D-DC31-027D-0F73D27EB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980" b="91429" l="9709" r="89806">
                          <a14:foregroundMark x1="80583" y1="8980" x2="81068" y2="8980"/>
                          <a14:foregroundMark x1="88350" y1="11837" x2="88350" y2="11837"/>
                          <a14:foregroundMark x1="79126" y1="75102" x2="79126" y2="75102"/>
                          <a14:foregroundMark x1="30583" y1="88980" x2="30583" y2="88980"/>
                          <a14:foregroundMark x1="33010" y1="90204" x2="33010" y2="90204"/>
                          <a14:foregroundMark x1="30583" y1="90612" x2="30583" y2="90612"/>
                          <a14:foregroundMark x1="31553" y1="91429" x2="31553" y2="91429"/>
                          <a14:backgroundMark x1="76699" y1="88980" x2="74272" y2="89796"/>
                          <a14:backgroundMark x1="31553" y1="93469" x2="31553" y2="93469"/>
                          <a14:backgroundMark x1="28155" y1="92653" x2="28155" y2="92653"/>
                          <a14:backgroundMark x1="24757" y1="90612" x2="24757" y2="90612"/>
                          <a14:backgroundMark x1="25728" y1="90612" x2="25728" y2="90612"/>
                          <a14:backgroundMark x1="60680" y1="83673" x2="60680" y2="83673"/>
                          <a14:backgroundMark x1="62621" y1="84490" x2="62621" y2="84490"/>
                          <a14:backgroundMark x1="22330" y1="87755" x2="22330" y2="87755"/>
                          <a14:backgroundMark x1="24757" y1="88980" x2="24757" y2="88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0852">
              <a:off x="1187836" y="2323261"/>
              <a:ext cx="1354962" cy="161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tick - Propierge">
              <a:extLst>
                <a:ext uri="{FF2B5EF4-FFF2-40B4-BE49-F238E27FC236}">
                  <a16:creationId xmlns:a16="http://schemas.microsoft.com/office/drawing/2014/main" id="{36CB7CBC-212C-3BCF-59FE-3B106D180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135" y="2752007"/>
              <a:ext cx="554738" cy="52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tick - Propierge">
              <a:extLst>
                <a:ext uri="{FF2B5EF4-FFF2-40B4-BE49-F238E27FC236}">
                  <a16:creationId xmlns:a16="http://schemas.microsoft.com/office/drawing/2014/main" id="{DEC74002-755C-4081-3A48-97A17DD82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0726" y="4465977"/>
              <a:ext cx="554738" cy="52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1350374-2776-70D1-3EC1-370129B49E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1522"/>
          <a:stretch/>
        </p:blipFill>
        <p:spPr>
          <a:xfrm>
            <a:off x="332611" y="2044266"/>
            <a:ext cx="4294782" cy="36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00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83179-6EFC-A0F6-8FAE-0A499D8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Navigate</a:t>
            </a:r>
            <a:r>
              <a:rPr lang="es-ES" dirty="0"/>
              <a:t> </a:t>
            </a:r>
            <a:r>
              <a:rPr lang="es-ES" dirty="0" err="1"/>
              <a:t>needle</a:t>
            </a:r>
            <a:r>
              <a:rPr lang="es-ES" dirty="0"/>
              <a:t> </a:t>
            </a:r>
            <a:r>
              <a:rPr lang="es-ES" dirty="0" err="1"/>
              <a:t>insertion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optical</a:t>
            </a:r>
            <a:r>
              <a:rPr lang="es-ES" dirty="0"/>
              <a:t> </a:t>
            </a:r>
            <a:r>
              <a:rPr lang="es-ES" dirty="0" err="1"/>
              <a:t>tracker</a:t>
            </a:r>
            <a:endParaRPr lang="en-CA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ABF4A0-D892-1D5A-405F-321A92ABE6CB}"/>
              </a:ext>
            </a:extLst>
          </p:cNvPr>
          <p:cNvSpPr txBox="1"/>
          <p:nvPr/>
        </p:nvSpPr>
        <p:spPr>
          <a:xfrm>
            <a:off x="2995811" y="59534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hlinkClick r:id="rId2"/>
              </a:rPr>
              <a:t>https://www.youtube.com/watch?v=d_vHpBRZJco</a:t>
            </a:r>
            <a:endParaRPr lang="en-CA" sz="1400" dirty="0"/>
          </a:p>
          <a:p>
            <a:pPr algn="ctr"/>
            <a:endParaRPr lang="en-C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55A72-7B42-6B58-9704-C6E522C27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" b="-1"/>
          <a:stretch/>
        </p:blipFill>
        <p:spPr>
          <a:xfrm>
            <a:off x="1376362" y="981075"/>
            <a:ext cx="9439275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1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3105843-934B-9272-C02D-632A7545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00" y="1189004"/>
            <a:ext cx="10576821" cy="44799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1800" b="1" dirty="0" err="1"/>
              <a:t>Computer-assisted</a:t>
            </a:r>
            <a:r>
              <a:rPr lang="es-ES" sz="1800" b="1" dirty="0"/>
              <a:t> </a:t>
            </a:r>
            <a:r>
              <a:rPr lang="es-ES" sz="1800" b="1" dirty="0" err="1"/>
              <a:t>breast</a:t>
            </a:r>
            <a:r>
              <a:rPr lang="es-ES" sz="1800" b="1" dirty="0"/>
              <a:t> tumor </a:t>
            </a:r>
            <a:r>
              <a:rPr lang="es-ES" sz="1800" b="1" dirty="0" err="1"/>
              <a:t>excision</a:t>
            </a:r>
            <a:r>
              <a:rPr lang="es-ES" sz="1800" b="1" dirty="0"/>
              <a:t> (</a:t>
            </a:r>
            <a:r>
              <a:rPr lang="es-ES" sz="1800" b="1" dirty="0" err="1"/>
              <a:t>LumpNav</a:t>
            </a:r>
            <a:r>
              <a:rPr lang="es-ES" sz="1800" b="1" dirty="0"/>
              <a:t>): </a:t>
            </a:r>
            <a:r>
              <a:rPr lang="en-CA" sz="1800" b="1" dirty="0">
                <a:hlinkClick r:id="rId3"/>
              </a:rPr>
              <a:t>https://www.youtube.com/watch?v=gSz8IHmogMo</a:t>
            </a:r>
            <a:endParaRPr lang="en-CA" sz="1800" b="1" dirty="0"/>
          </a:p>
          <a:p>
            <a:pPr>
              <a:lnSpc>
                <a:spcPct val="150000"/>
              </a:lnSpc>
            </a:pPr>
            <a:r>
              <a:rPr lang="es-ES" sz="1800" b="1" dirty="0" err="1"/>
              <a:t>Computer-assisted</a:t>
            </a:r>
            <a:r>
              <a:rPr lang="es-ES" sz="1800" b="1" dirty="0"/>
              <a:t> orbital </a:t>
            </a:r>
            <a:r>
              <a:rPr lang="es-ES" sz="1800" b="1" dirty="0" err="1"/>
              <a:t>floor</a:t>
            </a:r>
            <a:r>
              <a:rPr lang="es-ES" sz="1800" b="1" dirty="0"/>
              <a:t> </a:t>
            </a:r>
            <a:r>
              <a:rPr lang="es-ES" sz="1800" b="1" dirty="0" err="1"/>
              <a:t>reconstruction</a:t>
            </a:r>
            <a:r>
              <a:rPr lang="es-ES" sz="1800" b="1" dirty="0"/>
              <a:t>: </a:t>
            </a:r>
            <a:r>
              <a:rPr lang="en-US" sz="1800" b="1" dirty="0">
                <a:hlinkClick r:id="rId4"/>
              </a:rPr>
              <a:t>https://www.youtube.com/watch?v=OzqBqOZsc7M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s-ES" sz="1800" b="1" dirty="0" err="1"/>
              <a:t>Computer-assisted</a:t>
            </a:r>
            <a:r>
              <a:rPr lang="es-ES" sz="1800" b="1" dirty="0"/>
              <a:t> dental </a:t>
            </a:r>
            <a:r>
              <a:rPr lang="es-ES" sz="1800" b="1" dirty="0" err="1"/>
              <a:t>implant</a:t>
            </a:r>
            <a:r>
              <a:rPr lang="es-ES" sz="1800" b="1" dirty="0"/>
              <a:t> </a:t>
            </a:r>
            <a:r>
              <a:rPr lang="es-ES" sz="1800" b="1" dirty="0" err="1"/>
              <a:t>placement</a:t>
            </a:r>
            <a:r>
              <a:rPr lang="es-ES" sz="1800" b="1" dirty="0"/>
              <a:t>: </a:t>
            </a:r>
            <a:r>
              <a:rPr lang="en-US" sz="1800" b="1" dirty="0">
                <a:hlinkClick r:id="rId5"/>
              </a:rPr>
              <a:t>https://www.youtube.com/watch?v=ytq9V2paDzc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s-ES" sz="1800" b="1" dirty="0" err="1"/>
              <a:t>Computer-assisted</a:t>
            </a:r>
            <a:r>
              <a:rPr lang="es-ES" sz="1800" b="1" dirty="0"/>
              <a:t> </a:t>
            </a:r>
            <a:r>
              <a:rPr lang="es-ES" sz="1800" b="1" dirty="0" err="1"/>
              <a:t>craniofacial</a:t>
            </a:r>
            <a:r>
              <a:rPr lang="es-ES" sz="1800" b="1" dirty="0"/>
              <a:t> </a:t>
            </a:r>
            <a:r>
              <a:rPr lang="es-ES" sz="1800" b="1" dirty="0" err="1"/>
              <a:t>surgery</a:t>
            </a:r>
            <a:r>
              <a:rPr lang="es-ES" sz="1800" b="1" dirty="0"/>
              <a:t> (</a:t>
            </a:r>
            <a:r>
              <a:rPr lang="es-ES" sz="1800" b="1" dirty="0" err="1"/>
              <a:t>CranioNav</a:t>
            </a:r>
            <a:r>
              <a:rPr lang="es-ES" sz="1800" b="1" dirty="0"/>
              <a:t>): </a:t>
            </a:r>
            <a:r>
              <a:rPr lang="en-CA" sz="1800" b="1" i="0" dirty="0">
                <a:solidFill>
                  <a:srgbClr val="222222"/>
                </a:solidFill>
                <a:effectLst/>
                <a:hlinkClick r:id="rId6"/>
              </a:rPr>
              <a:t>https://doi.org/10.1038/s41598-019-54148-4</a:t>
            </a:r>
            <a:endParaRPr lang="en-CA" sz="1800" b="1" i="0" dirty="0">
              <a:solidFill>
                <a:srgbClr val="222222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800" b="1" dirty="0"/>
              <a:t>Training </a:t>
            </a:r>
            <a:r>
              <a:rPr lang="es-ES" sz="1800" b="1" dirty="0" err="1"/>
              <a:t>needle</a:t>
            </a:r>
            <a:r>
              <a:rPr lang="es-ES" sz="1800" b="1" dirty="0"/>
              <a:t> </a:t>
            </a:r>
            <a:r>
              <a:rPr lang="es-ES" sz="1800" b="1" dirty="0" err="1"/>
              <a:t>insertion</a:t>
            </a:r>
            <a:r>
              <a:rPr lang="es-ES" sz="1800" b="1" dirty="0"/>
              <a:t> </a:t>
            </a:r>
            <a:r>
              <a:rPr lang="es-ES" sz="1800" b="1" dirty="0" err="1"/>
              <a:t>skills</a:t>
            </a:r>
            <a:r>
              <a:rPr lang="en-CA" sz="1800" b="1" dirty="0"/>
              <a:t> (</a:t>
            </a:r>
            <a:r>
              <a:rPr lang="en-CA" sz="1800" b="1" dirty="0" err="1"/>
              <a:t>PerkTutor</a:t>
            </a:r>
            <a:r>
              <a:rPr lang="en-CA" sz="1800" b="1" dirty="0"/>
              <a:t>): </a:t>
            </a:r>
            <a:r>
              <a:rPr lang="en-CA" sz="1800" b="1" dirty="0">
                <a:hlinkClick r:id="rId7"/>
              </a:rPr>
              <a:t>https://www.youtube.com/watch?v=KfdQ3WwTQHw&amp;t=27s</a:t>
            </a:r>
            <a:endParaRPr lang="en-CA" sz="1800" b="1" dirty="0"/>
          </a:p>
          <a:p>
            <a:pPr>
              <a:lnSpc>
                <a:spcPct val="150000"/>
              </a:lnSpc>
            </a:pPr>
            <a:r>
              <a:rPr lang="es-ES" sz="1800" b="1" dirty="0" err="1"/>
              <a:t>Forceps-assisted</a:t>
            </a:r>
            <a:r>
              <a:rPr lang="es-ES" sz="1800" b="1" dirty="0"/>
              <a:t> </a:t>
            </a:r>
            <a:r>
              <a:rPr lang="es-ES" sz="1800" b="1" dirty="0" err="1"/>
              <a:t>delivery</a:t>
            </a:r>
            <a:r>
              <a:rPr lang="es-ES" sz="1800" b="1" dirty="0"/>
              <a:t> training: </a:t>
            </a:r>
            <a:r>
              <a:rPr lang="en-CA" sz="1800" b="1" dirty="0">
                <a:hlinkClick r:id="rId8"/>
              </a:rPr>
              <a:t>https://www.youtube.com/watch?v=EEasWbH1jZI</a:t>
            </a:r>
            <a:endParaRPr lang="en-CA" sz="1800" b="1" dirty="0"/>
          </a:p>
          <a:p>
            <a:pPr>
              <a:lnSpc>
                <a:spcPct val="150000"/>
              </a:lnSpc>
            </a:pPr>
            <a:r>
              <a:rPr lang="en-CA" sz="1800" b="1" dirty="0" err="1"/>
              <a:t>SlicerVR</a:t>
            </a:r>
            <a:r>
              <a:rPr lang="en-CA" sz="1800" b="1" dirty="0"/>
              <a:t>: </a:t>
            </a:r>
            <a:r>
              <a:rPr lang="en-US" sz="1800" b="1" dirty="0">
                <a:hlinkClick r:id="rId9"/>
              </a:rPr>
              <a:t>https://www.youtube.com/watch?v=F_UBoE4FaoY</a:t>
            </a:r>
            <a:endParaRPr lang="en-US" sz="1800" b="1" dirty="0"/>
          </a:p>
          <a:p>
            <a:pPr>
              <a:lnSpc>
                <a:spcPct val="150000"/>
              </a:lnSpc>
            </a:pPr>
            <a:r>
              <a:rPr lang="en-US" sz="1800" b="1" dirty="0"/>
              <a:t>Collaborative virtual reality: </a:t>
            </a:r>
            <a:r>
              <a:rPr lang="en-US" sz="1800" b="1" dirty="0">
                <a:hlinkClick r:id="rId10"/>
              </a:rPr>
              <a:t>https://www.youtube.com/watch?v=Sw3JyKfvW6Q</a:t>
            </a:r>
            <a:endParaRPr lang="en-US" sz="1800" b="1" dirty="0"/>
          </a:p>
          <a:p>
            <a:pPr marL="0" indent="0">
              <a:buNone/>
            </a:pPr>
            <a:endParaRPr lang="en-US" sz="48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4D02DE-49DC-A6AA-91F0-5C76187D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IGT </a:t>
            </a:r>
            <a:r>
              <a:rPr lang="es-ES" dirty="0" err="1"/>
              <a:t>applications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495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82DC-538C-7BC7-1358-9D8461D143D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28537" y="1426900"/>
            <a:ext cx="8734926" cy="2387600"/>
          </a:xfrm>
        </p:spPr>
        <p:txBody>
          <a:bodyPr anchor="ctr">
            <a:noAutofit/>
          </a:bodyPr>
          <a:lstStyle/>
          <a:p>
            <a:pPr algn="ctr"/>
            <a:r>
              <a:rPr lang="es-ES" sz="5400" b="1" dirty="0" err="1"/>
              <a:t>Prototyping</a:t>
            </a:r>
            <a:r>
              <a:rPr lang="es-ES" sz="5400" b="1" dirty="0"/>
              <a:t> </a:t>
            </a:r>
            <a:r>
              <a:rPr lang="es-ES" sz="5400" b="1" dirty="0" err="1"/>
              <a:t>image-guided</a:t>
            </a:r>
            <a:r>
              <a:rPr lang="es-ES" sz="5400" b="1" dirty="0"/>
              <a:t> </a:t>
            </a:r>
            <a:r>
              <a:rPr lang="es-ES" sz="5400" b="1" dirty="0" err="1"/>
              <a:t>therapy</a:t>
            </a:r>
            <a:r>
              <a:rPr lang="es-ES" sz="5400" b="1" dirty="0"/>
              <a:t> </a:t>
            </a:r>
            <a:r>
              <a:rPr lang="es-ES" sz="5400" b="1" dirty="0" err="1"/>
              <a:t>applications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06AAD-E3ED-1753-E24E-A39B97F49F2B}"/>
              </a:ext>
            </a:extLst>
          </p:cNvPr>
          <p:cNvSpPr txBox="1"/>
          <p:nvPr/>
        </p:nvSpPr>
        <p:spPr>
          <a:xfrm>
            <a:off x="1823235" y="5010711"/>
            <a:ext cx="3648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David García Mato, Ph.D.</a:t>
            </a:r>
          </a:p>
          <a:p>
            <a:pPr algn="ctr"/>
            <a:r>
              <a:rPr lang="en-US" dirty="0"/>
              <a:t>R&amp;D engineer at Ebatinca S.L.</a:t>
            </a:r>
          </a:p>
          <a:p>
            <a:pPr algn="ctr"/>
            <a:r>
              <a:rPr lang="en-US" dirty="0"/>
              <a:t>Las Palmas de Gran </a:t>
            </a:r>
            <a:r>
              <a:rPr lang="en-US" dirty="0" err="1"/>
              <a:t>Canaria</a:t>
            </a:r>
            <a:r>
              <a:rPr lang="en-US" dirty="0"/>
              <a:t>, Spain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49334-FBCF-3483-6794-F945A24FB1D9}"/>
              </a:ext>
            </a:extLst>
          </p:cNvPr>
          <p:cNvSpPr txBox="1"/>
          <p:nvPr/>
        </p:nvSpPr>
        <p:spPr>
          <a:xfrm>
            <a:off x="6454179" y="5012969"/>
            <a:ext cx="436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Mónica García Sevilla, Ph.D.</a:t>
            </a:r>
          </a:p>
          <a:p>
            <a:pPr algn="ctr"/>
            <a:r>
              <a:rPr lang="en-US" dirty="0"/>
              <a:t>Universidad de las Palmas de Gran </a:t>
            </a:r>
            <a:r>
              <a:rPr lang="en-US" dirty="0" err="1"/>
              <a:t>Canaria</a:t>
            </a:r>
            <a:endParaRPr lang="en-US" dirty="0"/>
          </a:p>
          <a:p>
            <a:pPr algn="ctr"/>
            <a:r>
              <a:rPr lang="en-US" dirty="0"/>
              <a:t>Las Palmas de Gran </a:t>
            </a:r>
            <a:r>
              <a:rPr lang="en-US" dirty="0" err="1"/>
              <a:t>Canaria</a:t>
            </a:r>
            <a:r>
              <a:rPr lang="en-US" dirty="0"/>
              <a:t>, Spain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1A96E784-C644-6C99-1090-B7B1C476F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4"/>
          <a:stretch/>
        </p:blipFill>
        <p:spPr>
          <a:xfrm>
            <a:off x="2945016" y="3675266"/>
            <a:ext cx="1223983" cy="1220955"/>
          </a:xfrm>
          <a:prstGeom prst="rect">
            <a:avLst/>
          </a:prstGeom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25314220-B56D-E546-4107-7CC87961D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9" r="20381"/>
          <a:stretch/>
        </p:blipFill>
        <p:spPr>
          <a:xfrm>
            <a:off x="8011411" y="3675265"/>
            <a:ext cx="1247796" cy="1220955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0AEEEB7-21F0-062F-63F9-387F80364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16307" r="20033" b="14774"/>
          <a:stretch/>
        </p:blipFill>
        <p:spPr>
          <a:xfrm>
            <a:off x="10821538" y="115567"/>
            <a:ext cx="1043681" cy="119989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2CB3218-9864-214E-C429-E057ECB3C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93" y="112516"/>
            <a:ext cx="2859801" cy="11998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F4234B-FBC0-60BB-F85A-82954F592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8581" y="112516"/>
            <a:ext cx="1202238" cy="1199894"/>
          </a:xfrm>
          <a:prstGeom prst="rect">
            <a:avLst/>
          </a:prstGeom>
        </p:spPr>
      </p:pic>
      <p:pic>
        <p:nvPicPr>
          <p:cNvPr id="13" name="Picture 5" descr="C:\lasso\My Dropbox\PerkWeb\PerkLogo2010-base-white-round-45dpi.png">
            <a:extLst>
              <a:ext uri="{FF2B5EF4-FFF2-40B4-BE49-F238E27FC236}">
                <a16:creationId xmlns:a16="http://schemas.microsoft.com/office/drawing/2014/main" id="{5AFB0786-8A94-3C03-B356-9DA23606A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9419" y="115567"/>
            <a:ext cx="1199894" cy="119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725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6549-9667-AF24-195D-3F57EFC6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Example</a:t>
            </a:r>
            <a:endParaRPr lang="es-ES"/>
          </a:p>
        </p:txBody>
      </p:sp>
      <p:pic>
        <p:nvPicPr>
          <p:cNvPr id="2050" name="Picture 2" descr="Spotlight on Brain Tumors | NIH News in Health">
            <a:extLst>
              <a:ext uri="{FF2B5EF4-FFF2-40B4-BE49-F238E27FC236}">
                <a16:creationId xmlns:a16="http://schemas.microsoft.com/office/drawing/2014/main" id="{3659EC0E-6A7B-CC11-7F0B-AD1B12D6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22" y="1246159"/>
            <a:ext cx="4027783" cy="48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ain biopsy needle - Dixi Medical">
            <a:extLst>
              <a:ext uri="{FF2B5EF4-FFF2-40B4-BE49-F238E27FC236}">
                <a16:creationId xmlns:a16="http://schemas.microsoft.com/office/drawing/2014/main" id="{3C219E5F-F065-C33C-3931-7661A1CF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74" b="89803" l="9556" r="90000">
                        <a14:foregroundMark x1="86000" y1="5774" x2="86000" y2="5774"/>
                        <a14:foregroundMark x1="9556" y1="84152" x2="9556" y2="84152"/>
                        <a14:foregroundMark x1="18222" y1="76044" x2="18222" y2="76044"/>
                        <a14:foregroundMark x1="23778" y1="70516" x2="23778" y2="70516"/>
                        <a14:foregroundMark x1="24556" y1="69287" x2="24556" y2="69287"/>
                        <a14:foregroundMark x1="24889" y1="69287" x2="24889" y2="69287"/>
                        <a14:foregroundMark x1="28667" y1="65233" x2="28667" y2="65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75" y="507633"/>
            <a:ext cx="2499872" cy="22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2A3FF-39D6-4F75-C9DF-19182D74C251}"/>
              </a:ext>
            </a:extLst>
          </p:cNvPr>
          <p:cNvSpPr txBox="1"/>
          <p:nvPr/>
        </p:nvSpPr>
        <p:spPr>
          <a:xfrm>
            <a:off x="7329377" y="1254250"/>
            <a:ext cx="4698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/>
              <a:t>Take</a:t>
            </a:r>
            <a:r>
              <a:rPr lang="es-ES" sz="3200"/>
              <a:t> </a:t>
            </a:r>
            <a:r>
              <a:rPr lang="es-ES" sz="3200" err="1"/>
              <a:t>patient</a:t>
            </a:r>
            <a:r>
              <a:rPr lang="es-ES" sz="3200"/>
              <a:t> </a:t>
            </a:r>
            <a:r>
              <a:rPr lang="es-ES" sz="3200" err="1"/>
              <a:t>to</a:t>
            </a:r>
            <a:r>
              <a:rPr lang="es-ES" sz="3200"/>
              <a:t> the OR </a:t>
            </a:r>
            <a:r>
              <a:rPr lang="es-ES" sz="3200">
                <a:sym typeface="Wingdings" panose="05000000000000000000" pitchFamily="2" charset="2"/>
              </a:rPr>
              <a:t> </a:t>
            </a:r>
            <a:r>
              <a:rPr lang="es-ES" sz="3200" err="1"/>
              <a:t>Perform</a:t>
            </a:r>
            <a:r>
              <a:rPr lang="es-ES" sz="3200"/>
              <a:t> the </a:t>
            </a:r>
            <a:r>
              <a:rPr lang="es-ES" sz="3200" err="1"/>
              <a:t>biopsy</a:t>
            </a:r>
            <a:endParaRPr lang="es-ES" sz="3200"/>
          </a:p>
        </p:txBody>
      </p:sp>
      <p:pic>
        <p:nvPicPr>
          <p:cNvPr id="2052" name="Picture 4" descr="Member Benefits">
            <a:extLst>
              <a:ext uri="{FF2B5EF4-FFF2-40B4-BE49-F238E27FC236}">
                <a16:creationId xmlns:a16="http://schemas.microsoft.com/office/drawing/2014/main" id="{9882294C-A721-F599-F06E-B2CE622C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19" y="3157944"/>
            <a:ext cx="6590081" cy="37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1.04167E-6 0.00024 C -0.00143 -0.00208 -0.00299 -0.00393 -0.00417 -0.00625 C -0.00456 -0.00717 -0.00443 -0.00856 -0.00469 -0.00949 C -0.0082 -0.01851 -0.00651 -0.01273 -0.00937 -0.01875 C -0.00976 -0.01967 -0.01002 -0.02106 -0.01055 -0.02175 C -0.01328 -0.02546 -0.0168 -0.02777 -0.01927 -0.03217 C -0.02266 -0.03819 -0.02487 -0.04259 -0.02851 -0.04768 C -0.02969 -0.04907 -0.03086 -0.05046 -0.03203 -0.05162 C -0.03333 -0.05324 -0.03463 -0.05486 -0.03607 -0.05578 C -0.03724 -0.05648 -0.03841 -0.05648 -0.03958 -0.05694 C -0.04674 -0.06412 -0.04049 -0.05902 -0.04948 -0.06203 C -0.05065 -0.0625 -0.05182 -0.06365 -0.05299 -0.06412 C -0.0543 -0.06458 -0.05573 -0.06481 -0.05703 -0.06504 C -0.05846 -0.0662 -0.05963 -0.06759 -0.06107 -0.06828 C -0.0651 -0.06967 -0.06927 -0.07037 -0.07331 -0.07129 C -0.07448 -0.07152 -0.07565 -0.07222 -0.07682 -0.07245 C -0.08086 -0.07314 -0.08906 -0.0743 -0.08906 -0.07407 L -0.10703 -0.07337 C -0.10924 -0.07291 -0.11094 -0.0699 -0.11289 -0.06828 C -0.11406 -0.06712 -0.11523 -0.06643 -0.11641 -0.06504 C -0.11758 -0.06365 -0.11849 -0.06157 -0.11992 -0.06111 L -0.12396 -0.05902 C -0.12474 -0.05787 -0.12552 -0.05694 -0.1263 -0.05578 C -0.12708 -0.05462 -0.1276 -0.05254 -0.12864 -0.05162 C -0.12943 -0.05092 -0.13047 -0.05092 -0.13151 -0.05069 C -0.13242 -0.04976 -0.13333 -0.04837 -0.13437 -0.04768 C -0.13828 -0.04467 -0.13529 -0.04884 -0.13906 -0.04444 C -0.14062 -0.04259 -0.14193 -0.03981 -0.14375 -0.03819 C -0.14453 -0.0375 -0.14531 -0.03703 -0.14609 -0.03634 C -0.15091 -0.03032 -0.14805 -0.03194 -0.15299 -0.02685 C -0.15351 -0.02638 -0.15417 -0.02615 -0.15482 -0.02592 C -0.16341 -0.01435 -0.15156 -0.03055 -0.15885 -0.01967 C -0.15937 -0.01898 -0.16002 -0.01828 -0.16055 -0.01759 C -0.16627 -0.01134 -0.16471 -0.01296 -0.16875 -0.00949 C -0.16953 -0.0081 -0.17018 -0.00648 -0.17109 -0.00532 C -0.17174 -0.00439 -0.17331 -0.00324 -0.17331 -0.003 " pathEditMode="relative" rAng="0" ptsTypes="AAAAAAAAAAAAAAAAAAAAAAAAAAAAAAAA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6549-9667-AF24-195D-3F57EFC6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Example</a:t>
            </a:r>
            <a:endParaRPr lang="es-ES"/>
          </a:p>
        </p:txBody>
      </p:sp>
      <p:pic>
        <p:nvPicPr>
          <p:cNvPr id="2050" name="Picture 2" descr="Spotlight on Brain Tumors | NIH News in Health">
            <a:extLst>
              <a:ext uri="{FF2B5EF4-FFF2-40B4-BE49-F238E27FC236}">
                <a16:creationId xmlns:a16="http://schemas.microsoft.com/office/drawing/2014/main" id="{3659EC0E-6A7B-CC11-7F0B-AD1B12D6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22" y="1246159"/>
            <a:ext cx="4027783" cy="48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surgeon question">
            <a:extLst>
              <a:ext uri="{FF2B5EF4-FFF2-40B4-BE49-F238E27FC236}">
                <a16:creationId xmlns:a16="http://schemas.microsoft.com/office/drawing/2014/main" id="{A88B3470-348F-B52F-52AB-1714AA23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85" y="1617356"/>
            <a:ext cx="3486126" cy="402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ain biopsy needle - Dixi Medical">
            <a:extLst>
              <a:ext uri="{FF2B5EF4-FFF2-40B4-BE49-F238E27FC236}">
                <a16:creationId xmlns:a16="http://schemas.microsoft.com/office/drawing/2014/main" id="{3C219E5F-F065-C33C-3931-7661A1CF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4" b="89803" l="9556" r="90000">
                        <a14:foregroundMark x1="86000" y1="5774" x2="86000" y2="5774"/>
                        <a14:foregroundMark x1="9556" y1="84152" x2="9556" y2="84152"/>
                        <a14:foregroundMark x1="18222" y1="76044" x2="18222" y2="76044"/>
                        <a14:foregroundMark x1="23778" y1="70516" x2="23778" y2="70516"/>
                        <a14:foregroundMark x1="24556" y1="69287" x2="24556" y2="69287"/>
                        <a14:foregroundMark x1="24889" y1="69287" x2="24889" y2="69287"/>
                        <a14:foregroundMark x1="28667" y1="65233" x2="28667" y2="65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75" y="507633"/>
            <a:ext cx="2499872" cy="22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otlight on Brain Tumors | NIH News in Health">
            <a:extLst>
              <a:ext uri="{FF2B5EF4-FFF2-40B4-BE49-F238E27FC236}">
                <a16:creationId xmlns:a16="http://schemas.microsoft.com/office/drawing/2014/main" id="{3465B1E8-6CBE-7606-B2CD-626662C9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22" y="1246159"/>
            <a:ext cx="4027783" cy="48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44CB15-6997-BD1C-6D79-E8417504BB74}"/>
              </a:ext>
            </a:extLst>
          </p:cNvPr>
          <p:cNvSpPr/>
          <p:nvPr/>
        </p:nvSpPr>
        <p:spPr>
          <a:xfrm>
            <a:off x="1552353" y="1737392"/>
            <a:ext cx="2707759" cy="2870790"/>
          </a:xfrm>
          <a:custGeom>
            <a:avLst/>
            <a:gdLst>
              <a:gd name="connsiteX0" fmla="*/ 0 w 2707759"/>
              <a:gd name="connsiteY0" fmla="*/ 1290083 h 2870790"/>
              <a:gd name="connsiteX1" fmla="*/ 70884 w 2707759"/>
              <a:gd name="connsiteY1" fmla="*/ 751367 h 2870790"/>
              <a:gd name="connsiteX2" fmla="*/ 517452 w 2707759"/>
              <a:gd name="connsiteY2" fmla="*/ 205562 h 2870790"/>
              <a:gd name="connsiteX3" fmla="*/ 1077433 w 2707759"/>
              <a:gd name="connsiteY3" fmla="*/ 7088 h 2870790"/>
              <a:gd name="connsiteX4" fmla="*/ 1531089 w 2707759"/>
              <a:gd name="connsiteY4" fmla="*/ 0 h 2870790"/>
              <a:gd name="connsiteX5" fmla="*/ 1906773 w 2707759"/>
              <a:gd name="connsiteY5" fmla="*/ 70883 h 2870790"/>
              <a:gd name="connsiteX6" fmla="*/ 2176131 w 2707759"/>
              <a:gd name="connsiteY6" fmla="*/ 276446 h 2870790"/>
              <a:gd name="connsiteX7" fmla="*/ 2381694 w 2707759"/>
              <a:gd name="connsiteY7" fmla="*/ 467832 h 2870790"/>
              <a:gd name="connsiteX8" fmla="*/ 2622698 w 2707759"/>
              <a:gd name="connsiteY8" fmla="*/ 800986 h 2870790"/>
              <a:gd name="connsiteX9" fmla="*/ 2707759 w 2707759"/>
              <a:gd name="connsiteY9" fmla="*/ 1290083 h 2870790"/>
              <a:gd name="connsiteX10" fmla="*/ 2622698 w 2707759"/>
              <a:gd name="connsiteY10" fmla="*/ 1736651 h 2870790"/>
              <a:gd name="connsiteX11" fmla="*/ 2332075 w 2707759"/>
              <a:gd name="connsiteY11" fmla="*/ 2126511 h 2870790"/>
              <a:gd name="connsiteX12" fmla="*/ 2169042 w 2707759"/>
              <a:gd name="connsiteY12" fmla="*/ 2643962 h 2870790"/>
              <a:gd name="connsiteX13" fmla="*/ 2034363 w 2707759"/>
              <a:gd name="connsiteY13" fmla="*/ 2870790 h 2870790"/>
              <a:gd name="connsiteX14" fmla="*/ 1623238 w 2707759"/>
              <a:gd name="connsiteY14" fmla="*/ 2764465 h 2870790"/>
              <a:gd name="connsiteX15" fmla="*/ 1573619 w 2707759"/>
              <a:gd name="connsiteY15" fmla="*/ 2714846 h 2870790"/>
              <a:gd name="connsiteX16" fmla="*/ 1254642 w 2707759"/>
              <a:gd name="connsiteY16" fmla="*/ 2211572 h 2870790"/>
              <a:gd name="connsiteX17" fmla="*/ 531628 w 2707759"/>
              <a:gd name="connsiteY17" fmla="*/ 1935125 h 2870790"/>
              <a:gd name="connsiteX18" fmla="*/ 269359 w 2707759"/>
              <a:gd name="connsiteY18" fmla="*/ 1573618 h 2870790"/>
              <a:gd name="connsiteX19" fmla="*/ 0 w 2707759"/>
              <a:gd name="connsiteY19" fmla="*/ 1290083 h 287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7759" h="2870790">
                <a:moveTo>
                  <a:pt x="0" y="1290083"/>
                </a:moveTo>
                <a:lnTo>
                  <a:pt x="70884" y="751367"/>
                </a:lnTo>
                <a:lnTo>
                  <a:pt x="517452" y="205562"/>
                </a:lnTo>
                <a:lnTo>
                  <a:pt x="1077433" y="7088"/>
                </a:lnTo>
                <a:lnTo>
                  <a:pt x="1531089" y="0"/>
                </a:lnTo>
                <a:lnTo>
                  <a:pt x="1906773" y="70883"/>
                </a:lnTo>
                <a:lnTo>
                  <a:pt x="2176131" y="276446"/>
                </a:lnTo>
                <a:lnTo>
                  <a:pt x="2381694" y="467832"/>
                </a:lnTo>
                <a:lnTo>
                  <a:pt x="2622698" y="800986"/>
                </a:lnTo>
                <a:lnTo>
                  <a:pt x="2707759" y="1290083"/>
                </a:lnTo>
                <a:lnTo>
                  <a:pt x="2622698" y="1736651"/>
                </a:lnTo>
                <a:lnTo>
                  <a:pt x="2332075" y="2126511"/>
                </a:lnTo>
                <a:lnTo>
                  <a:pt x="2169042" y="2643962"/>
                </a:lnTo>
                <a:lnTo>
                  <a:pt x="2034363" y="2870790"/>
                </a:lnTo>
                <a:lnTo>
                  <a:pt x="1623238" y="2764465"/>
                </a:lnTo>
                <a:lnTo>
                  <a:pt x="1573619" y="2714846"/>
                </a:lnTo>
                <a:lnTo>
                  <a:pt x="1254642" y="2211572"/>
                </a:lnTo>
                <a:lnTo>
                  <a:pt x="531628" y="1935125"/>
                </a:lnTo>
                <a:lnTo>
                  <a:pt x="269359" y="1573618"/>
                </a:lnTo>
                <a:lnTo>
                  <a:pt x="0" y="1290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83FBB1-9966-6675-3F2D-7D211B95FEFF}"/>
              </a:ext>
            </a:extLst>
          </p:cNvPr>
          <p:cNvSpPr/>
          <p:nvPr/>
        </p:nvSpPr>
        <p:spPr>
          <a:xfrm rot="608846">
            <a:off x="9719011" y="274183"/>
            <a:ext cx="7072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817A7-4A45-134F-C3D5-0D163F7A80B2}"/>
              </a:ext>
            </a:extLst>
          </p:cNvPr>
          <p:cNvSpPr txBox="1"/>
          <p:nvPr/>
        </p:nvSpPr>
        <p:spPr>
          <a:xfrm>
            <a:off x="5280837" y="4407195"/>
            <a:ext cx="4112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/>
              <a:t>Where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insert</a:t>
            </a:r>
            <a:r>
              <a:rPr lang="es-ES"/>
              <a:t> the </a:t>
            </a:r>
            <a:r>
              <a:rPr lang="es-ES" err="1"/>
              <a:t>needle</a:t>
            </a:r>
            <a:r>
              <a:rPr lang="es-ES"/>
              <a:t>?</a:t>
            </a:r>
          </a:p>
          <a:p>
            <a:r>
              <a:rPr lang="es-ES" err="1"/>
              <a:t>Which</a:t>
            </a:r>
            <a:r>
              <a:rPr lang="es-ES"/>
              <a:t> </a:t>
            </a:r>
            <a:r>
              <a:rPr lang="es-ES" err="1"/>
              <a:t>trajectory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follow</a:t>
            </a:r>
            <a:r>
              <a:rPr lang="es-ES"/>
              <a:t>?</a:t>
            </a:r>
          </a:p>
          <a:p>
            <a:r>
              <a:rPr lang="es-ES" err="1"/>
              <a:t>When</a:t>
            </a:r>
            <a:r>
              <a:rPr lang="es-ES"/>
              <a:t> has the </a:t>
            </a:r>
            <a:r>
              <a:rPr lang="es-ES" err="1"/>
              <a:t>needle</a:t>
            </a:r>
            <a:r>
              <a:rPr lang="es-ES"/>
              <a:t> </a:t>
            </a:r>
            <a:r>
              <a:rPr lang="es-ES" err="1"/>
              <a:t>reached</a:t>
            </a:r>
            <a:r>
              <a:rPr lang="es-ES"/>
              <a:t> the tumor?</a:t>
            </a:r>
          </a:p>
        </p:txBody>
      </p:sp>
    </p:spTree>
    <p:extLst>
      <p:ext uri="{BB962C8B-B14F-4D97-AF65-F5344CB8AC3E}">
        <p14:creationId xmlns:p14="http://schemas.microsoft.com/office/powerpoint/2010/main" val="34056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mputer Monitor PNG Transparent Images | PNG All">
            <a:extLst>
              <a:ext uri="{FF2B5EF4-FFF2-40B4-BE49-F238E27FC236}">
                <a16:creationId xmlns:a16="http://schemas.microsoft.com/office/drawing/2014/main" id="{36E63787-EE6C-18B0-720B-A2F8AA50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57" y="278763"/>
            <a:ext cx="4855467" cy="37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26549-9667-AF24-195D-3F57EFC6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Example</a:t>
            </a:r>
            <a:r>
              <a:rPr lang="es-ES"/>
              <a:t>: IGT</a:t>
            </a:r>
          </a:p>
        </p:txBody>
      </p:sp>
      <p:pic>
        <p:nvPicPr>
          <p:cNvPr id="2050" name="Picture 2" descr="Spotlight on Brain Tumors | NIH News in Health">
            <a:extLst>
              <a:ext uri="{FF2B5EF4-FFF2-40B4-BE49-F238E27FC236}">
                <a16:creationId xmlns:a16="http://schemas.microsoft.com/office/drawing/2014/main" id="{3659EC0E-6A7B-CC11-7F0B-AD1B12D6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22" y="1246159"/>
            <a:ext cx="4027783" cy="48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otlight on Brain Tumors | NIH News in Health">
            <a:extLst>
              <a:ext uri="{FF2B5EF4-FFF2-40B4-BE49-F238E27FC236}">
                <a16:creationId xmlns:a16="http://schemas.microsoft.com/office/drawing/2014/main" id="{3465B1E8-6CBE-7606-B2CD-626662C9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22" y="1246159"/>
            <a:ext cx="4027783" cy="48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44CB15-6997-BD1C-6D79-E8417504BB74}"/>
              </a:ext>
            </a:extLst>
          </p:cNvPr>
          <p:cNvSpPr/>
          <p:nvPr/>
        </p:nvSpPr>
        <p:spPr>
          <a:xfrm>
            <a:off x="1552353" y="1737392"/>
            <a:ext cx="2707759" cy="2870790"/>
          </a:xfrm>
          <a:custGeom>
            <a:avLst/>
            <a:gdLst>
              <a:gd name="connsiteX0" fmla="*/ 0 w 2707759"/>
              <a:gd name="connsiteY0" fmla="*/ 1290083 h 2870790"/>
              <a:gd name="connsiteX1" fmla="*/ 70884 w 2707759"/>
              <a:gd name="connsiteY1" fmla="*/ 751367 h 2870790"/>
              <a:gd name="connsiteX2" fmla="*/ 517452 w 2707759"/>
              <a:gd name="connsiteY2" fmla="*/ 205562 h 2870790"/>
              <a:gd name="connsiteX3" fmla="*/ 1077433 w 2707759"/>
              <a:gd name="connsiteY3" fmla="*/ 7088 h 2870790"/>
              <a:gd name="connsiteX4" fmla="*/ 1531089 w 2707759"/>
              <a:gd name="connsiteY4" fmla="*/ 0 h 2870790"/>
              <a:gd name="connsiteX5" fmla="*/ 1906773 w 2707759"/>
              <a:gd name="connsiteY5" fmla="*/ 70883 h 2870790"/>
              <a:gd name="connsiteX6" fmla="*/ 2176131 w 2707759"/>
              <a:gd name="connsiteY6" fmla="*/ 276446 h 2870790"/>
              <a:gd name="connsiteX7" fmla="*/ 2381694 w 2707759"/>
              <a:gd name="connsiteY7" fmla="*/ 467832 h 2870790"/>
              <a:gd name="connsiteX8" fmla="*/ 2622698 w 2707759"/>
              <a:gd name="connsiteY8" fmla="*/ 800986 h 2870790"/>
              <a:gd name="connsiteX9" fmla="*/ 2707759 w 2707759"/>
              <a:gd name="connsiteY9" fmla="*/ 1290083 h 2870790"/>
              <a:gd name="connsiteX10" fmla="*/ 2622698 w 2707759"/>
              <a:gd name="connsiteY10" fmla="*/ 1736651 h 2870790"/>
              <a:gd name="connsiteX11" fmla="*/ 2332075 w 2707759"/>
              <a:gd name="connsiteY11" fmla="*/ 2126511 h 2870790"/>
              <a:gd name="connsiteX12" fmla="*/ 2169042 w 2707759"/>
              <a:gd name="connsiteY12" fmla="*/ 2643962 h 2870790"/>
              <a:gd name="connsiteX13" fmla="*/ 2034363 w 2707759"/>
              <a:gd name="connsiteY13" fmla="*/ 2870790 h 2870790"/>
              <a:gd name="connsiteX14" fmla="*/ 1623238 w 2707759"/>
              <a:gd name="connsiteY14" fmla="*/ 2764465 h 2870790"/>
              <a:gd name="connsiteX15" fmla="*/ 1573619 w 2707759"/>
              <a:gd name="connsiteY15" fmla="*/ 2714846 h 2870790"/>
              <a:gd name="connsiteX16" fmla="*/ 1254642 w 2707759"/>
              <a:gd name="connsiteY16" fmla="*/ 2211572 h 2870790"/>
              <a:gd name="connsiteX17" fmla="*/ 531628 w 2707759"/>
              <a:gd name="connsiteY17" fmla="*/ 1935125 h 2870790"/>
              <a:gd name="connsiteX18" fmla="*/ 269359 w 2707759"/>
              <a:gd name="connsiteY18" fmla="*/ 1573618 h 2870790"/>
              <a:gd name="connsiteX19" fmla="*/ 0 w 2707759"/>
              <a:gd name="connsiteY19" fmla="*/ 1290083 h 287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07759" h="2870790">
                <a:moveTo>
                  <a:pt x="0" y="1290083"/>
                </a:moveTo>
                <a:lnTo>
                  <a:pt x="70884" y="751367"/>
                </a:lnTo>
                <a:lnTo>
                  <a:pt x="517452" y="205562"/>
                </a:lnTo>
                <a:lnTo>
                  <a:pt x="1077433" y="7088"/>
                </a:lnTo>
                <a:lnTo>
                  <a:pt x="1531089" y="0"/>
                </a:lnTo>
                <a:lnTo>
                  <a:pt x="1906773" y="70883"/>
                </a:lnTo>
                <a:lnTo>
                  <a:pt x="2176131" y="276446"/>
                </a:lnTo>
                <a:lnTo>
                  <a:pt x="2381694" y="467832"/>
                </a:lnTo>
                <a:lnTo>
                  <a:pt x="2622698" y="800986"/>
                </a:lnTo>
                <a:lnTo>
                  <a:pt x="2707759" y="1290083"/>
                </a:lnTo>
                <a:lnTo>
                  <a:pt x="2622698" y="1736651"/>
                </a:lnTo>
                <a:lnTo>
                  <a:pt x="2332075" y="2126511"/>
                </a:lnTo>
                <a:lnTo>
                  <a:pt x="2169042" y="2643962"/>
                </a:lnTo>
                <a:lnTo>
                  <a:pt x="2034363" y="2870790"/>
                </a:lnTo>
                <a:lnTo>
                  <a:pt x="1623238" y="2764465"/>
                </a:lnTo>
                <a:lnTo>
                  <a:pt x="1573619" y="2714846"/>
                </a:lnTo>
                <a:lnTo>
                  <a:pt x="1254642" y="2211572"/>
                </a:lnTo>
                <a:lnTo>
                  <a:pt x="531628" y="1935125"/>
                </a:lnTo>
                <a:lnTo>
                  <a:pt x="269359" y="1573618"/>
                </a:lnTo>
                <a:lnTo>
                  <a:pt x="0" y="1290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817A7-4A45-134F-C3D5-0D163F7A80B2}"/>
              </a:ext>
            </a:extLst>
          </p:cNvPr>
          <p:cNvSpPr txBox="1"/>
          <p:nvPr/>
        </p:nvSpPr>
        <p:spPr>
          <a:xfrm>
            <a:off x="5280837" y="4407195"/>
            <a:ext cx="4112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/>
              <a:t>Where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insert</a:t>
            </a:r>
            <a:r>
              <a:rPr lang="es-ES"/>
              <a:t> the </a:t>
            </a:r>
            <a:r>
              <a:rPr lang="es-ES" err="1"/>
              <a:t>needle</a:t>
            </a:r>
            <a:r>
              <a:rPr lang="es-ES"/>
              <a:t>?</a:t>
            </a:r>
          </a:p>
          <a:p>
            <a:r>
              <a:rPr lang="es-ES" err="1"/>
              <a:t>Which</a:t>
            </a:r>
            <a:r>
              <a:rPr lang="es-ES"/>
              <a:t> </a:t>
            </a:r>
            <a:r>
              <a:rPr lang="es-ES" err="1"/>
              <a:t>trajectory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follow</a:t>
            </a:r>
            <a:r>
              <a:rPr lang="es-ES"/>
              <a:t>?</a:t>
            </a:r>
          </a:p>
          <a:p>
            <a:r>
              <a:rPr lang="es-ES" err="1"/>
              <a:t>When</a:t>
            </a:r>
            <a:r>
              <a:rPr lang="es-ES"/>
              <a:t> has the </a:t>
            </a:r>
            <a:r>
              <a:rPr lang="es-ES" err="1"/>
              <a:t>needle</a:t>
            </a:r>
            <a:r>
              <a:rPr lang="es-ES"/>
              <a:t> </a:t>
            </a:r>
            <a:r>
              <a:rPr lang="es-ES" err="1"/>
              <a:t>reached</a:t>
            </a:r>
            <a:r>
              <a:rPr lang="es-ES"/>
              <a:t> the tumor?</a:t>
            </a:r>
          </a:p>
        </p:txBody>
      </p:sp>
      <p:pic>
        <p:nvPicPr>
          <p:cNvPr id="10" name="Picture 33">
            <a:extLst>
              <a:ext uri="{FF2B5EF4-FFF2-40B4-BE49-F238E27FC236}">
                <a16:creationId xmlns:a16="http://schemas.microsoft.com/office/drawing/2014/main" id="{21900885-396E-A87A-80C9-3C7036854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34" t="2225" r="-2078" b="4385"/>
          <a:stretch/>
        </p:blipFill>
        <p:spPr>
          <a:xfrm>
            <a:off x="7386084" y="340024"/>
            <a:ext cx="4525938" cy="284633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C288E2-AC5B-E10D-9F73-B8527F277836}"/>
              </a:ext>
            </a:extLst>
          </p:cNvPr>
          <p:cNvCxnSpPr>
            <a:cxnSpLocks/>
          </p:cNvCxnSpPr>
          <p:nvPr/>
        </p:nvCxnSpPr>
        <p:spPr>
          <a:xfrm>
            <a:off x="10632558" y="66202"/>
            <a:ext cx="318977" cy="33134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9C8BBE2-D5D9-EFFB-EFA1-099B851B3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4574" y="4278198"/>
            <a:ext cx="422738" cy="422738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CE1F2D81-D753-B8E1-1CC1-17DD87D01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0146" y="4618564"/>
            <a:ext cx="422738" cy="422738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8B7AD859-3CE8-65D1-5127-6840007FE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3141" y="4903450"/>
            <a:ext cx="422738" cy="422738"/>
          </a:xfrm>
          <a:prstGeom prst="rect">
            <a:avLst/>
          </a:prstGeom>
        </p:spPr>
      </p:pic>
      <p:pic>
        <p:nvPicPr>
          <p:cNvPr id="20" name="Picture 19" descr="Brain biopsy needle - Dixi Medical">
            <a:extLst>
              <a:ext uri="{FF2B5EF4-FFF2-40B4-BE49-F238E27FC236}">
                <a16:creationId xmlns:a16="http://schemas.microsoft.com/office/drawing/2014/main" id="{4E24646B-92F3-900F-E110-ECB628B8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74" b="89803" l="9556" r="90000">
                        <a14:foregroundMark x1="86000" y1="5774" x2="86000" y2="5774"/>
                        <a14:foregroundMark x1="9556" y1="84152" x2="9556" y2="84152"/>
                        <a14:foregroundMark x1="18222" y1="76044" x2="18222" y2="76044"/>
                        <a14:foregroundMark x1="23778" y1="70516" x2="23778" y2="70516"/>
                        <a14:foregroundMark x1="24556" y1="69287" x2="24556" y2="69287"/>
                        <a14:foregroundMark x1="24889" y1="69287" x2="24889" y2="69287"/>
                        <a14:foregroundMark x1="28667" y1="65233" x2="28667" y2="65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75" y="507633"/>
            <a:ext cx="2499872" cy="22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ACE96A87-1CFF-1DBF-CA18-5ABF7111F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95" y="4033063"/>
            <a:ext cx="1961548" cy="198793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BCFAA3E7-9A3E-7E11-9895-1C35D46D8A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7" t="33173" r="36595" b="61011"/>
          <a:stretch/>
        </p:blipFill>
        <p:spPr>
          <a:xfrm rot="19934252">
            <a:off x="10868644" y="4654920"/>
            <a:ext cx="225353" cy="11561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:a16="http://schemas.microsoft.com/office/drawing/2014/main" id="{48E7BFF2-21DC-270E-0C6E-70A09CE80DF2}"/>
              </a:ext>
            </a:extLst>
          </p:cNvPr>
          <p:cNvSpPr/>
          <p:nvPr/>
        </p:nvSpPr>
        <p:spPr>
          <a:xfrm>
            <a:off x="10672726" y="5066865"/>
            <a:ext cx="289123" cy="163991"/>
          </a:xfrm>
          <a:prstGeom prst="rect">
            <a:avLst/>
          </a:prstGeom>
          <a:solidFill>
            <a:srgbClr val="E7A876"/>
          </a:solidFill>
          <a:ln>
            <a:solidFill>
              <a:srgbClr val="E7A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29869170-9861-0DD7-8FF9-D1BF7D63E0F9}"/>
              </a:ext>
            </a:extLst>
          </p:cNvPr>
          <p:cNvSpPr/>
          <p:nvPr/>
        </p:nvSpPr>
        <p:spPr>
          <a:xfrm rot="539604">
            <a:off x="10718148" y="5106647"/>
            <a:ext cx="185841" cy="32122"/>
          </a:xfrm>
          <a:custGeom>
            <a:avLst/>
            <a:gdLst>
              <a:gd name="connsiteX0" fmla="*/ 0 w 201239"/>
              <a:gd name="connsiteY0" fmla="*/ 32122 h 32122"/>
              <a:gd name="connsiteX1" fmla="*/ 144751 w 201239"/>
              <a:gd name="connsiteY1" fmla="*/ 347 h 32122"/>
              <a:gd name="connsiteX2" fmla="*/ 201239 w 201239"/>
              <a:gd name="connsiteY2" fmla="*/ 18000 h 3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239" h="32122">
                <a:moveTo>
                  <a:pt x="0" y="32122"/>
                </a:moveTo>
                <a:cubicBezTo>
                  <a:pt x="55605" y="17411"/>
                  <a:pt x="111211" y="2701"/>
                  <a:pt x="144751" y="347"/>
                </a:cubicBezTo>
                <a:cubicBezTo>
                  <a:pt x="178291" y="-2007"/>
                  <a:pt x="189765" y="7996"/>
                  <a:pt x="201239" y="180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4A626CFF-D8E3-E77B-478A-20F2B0D141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1333" y1="78654" x2="51333" y2="78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7" t="12162" r="33190" b="13376"/>
          <a:stretch/>
        </p:blipFill>
        <p:spPr>
          <a:xfrm>
            <a:off x="11213603" y="3678452"/>
            <a:ext cx="936745" cy="12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3.54167E-6 0.00023 C -0.00144 -0.00208 -0.003 -0.00393 -0.00417 -0.00625 C -0.00456 -0.00718 -0.00443 -0.00856 -0.00469 -0.00949 C -0.00821 -0.01852 -0.00651 -0.01273 -0.00938 -0.01875 C -0.00977 -0.01968 -0.01003 -0.02106 -0.01055 -0.02176 C -0.01328 -0.02546 -0.0168 -0.02778 -0.01927 -0.03218 C -0.02266 -0.03819 -0.02487 -0.04259 -0.02852 -0.04768 C -0.02969 -0.04907 -0.03086 -0.05046 -0.03203 -0.05162 C -0.03334 -0.05324 -0.03464 -0.05486 -0.03607 -0.05579 C -0.03724 -0.05648 -0.03841 -0.05648 -0.03959 -0.05694 C -0.04675 -0.06412 -0.0405 -0.05903 -0.04948 -0.06204 C -0.05065 -0.0625 -0.05183 -0.06366 -0.053 -0.06412 C -0.0543 -0.06458 -0.05573 -0.06481 -0.05703 -0.06505 C -0.05847 -0.0662 -0.05964 -0.06759 -0.06107 -0.06829 C -0.06511 -0.06968 -0.06927 -0.07037 -0.07331 -0.0713 C -0.07448 -0.07153 -0.07565 -0.07222 -0.07683 -0.07245 C -0.08086 -0.07315 -0.08907 -0.0743 -0.08907 -0.07407 L -0.10703 -0.07338 C -0.10925 -0.07292 -0.11094 -0.06991 -0.11289 -0.06829 C -0.11407 -0.06713 -0.11524 -0.06643 -0.11641 -0.06505 C -0.11758 -0.06366 -0.11849 -0.06157 -0.11993 -0.06111 L -0.12396 -0.05903 C -0.12474 -0.05787 -0.12552 -0.05694 -0.12631 -0.05579 C -0.12709 -0.05463 -0.12761 -0.05255 -0.12865 -0.05162 C -0.12943 -0.05093 -0.13047 -0.05093 -0.13151 -0.05069 C -0.13243 -0.04977 -0.13334 -0.04838 -0.13438 -0.04768 C -0.13828 -0.04468 -0.13529 -0.04884 -0.13907 -0.04444 C -0.14063 -0.04259 -0.14193 -0.03981 -0.14375 -0.03819 C -0.14453 -0.0375 -0.14532 -0.03704 -0.1461 -0.03634 C -0.15091 -0.03032 -0.14805 -0.03194 -0.153 -0.02685 C -0.15352 -0.02639 -0.15417 -0.02616 -0.15482 -0.02593 C -0.16341 -0.01435 -0.15157 -0.03055 -0.15886 -0.01968 C -0.15938 -0.01898 -0.16003 -0.01829 -0.16055 -0.01759 C -0.16628 -0.01134 -0.16472 -0.01296 -0.16875 -0.00949 C -0.16953 -0.0081 -0.17019 -0.00648 -0.1711 -0.00532 C -0.17175 -0.0044 -0.17331 -0.00324 -0.17331 -0.00301 " pathEditMode="relative" rAng="0" ptsTypes="AAAAAAAAAAAAAAAAAAAAAA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1569</Words>
  <Application>Microsoft Office PowerPoint</Application>
  <PresentationFormat>Panorámica</PresentationFormat>
  <Paragraphs>517</Paragraphs>
  <Slides>67</Slides>
  <Notes>54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Tahoma</vt:lpstr>
      <vt:lpstr>Times New Roman</vt:lpstr>
      <vt:lpstr>Verdana</vt:lpstr>
      <vt:lpstr>Wingdings</vt:lpstr>
      <vt:lpstr>Office Theme</vt:lpstr>
      <vt:lpstr>Prototyping image-guided therapy applications</vt:lpstr>
      <vt:lpstr>Outline</vt:lpstr>
      <vt:lpstr>Introduction to IGT</vt:lpstr>
      <vt:lpstr>Image-Guided Therapy</vt:lpstr>
      <vt:lpstr>Example</vt:lpstr>
      <vt:lpstr>Example</vt:lpstr>
      <vt:lpstr>Example</vt:lpstr>
      <vt:lpstr>Example</vt:lpstr>
      <vt:lpstr>Example: IGT</vt:lpstr>
      <vt:lpstr>How to perform this guidance or navigation?</vt:lpstr>
      <vt:lpstr>How to perform this guidance or navigation?</vt:lpstr>
      <vt:lpstr>How to perform this guidance or navigation?</vt:lpstr>
      <vt:lpstr>Tracking Systems</vt:lpstr>
      <vt:lpstr>Tracking systems</vt:lpstr>
      <vt:lpstr>Mechanical tracking systems</vt:lpstr>
      <vt:lpstr>Mechanical tracking systems</vt:lpstr>
      <vt:lpstr>Mechanical tracking systems</vt:lpstr>
      <vt:lpstr>Mechanical tracking systems</vt:lpstr>
      <vt:lpstr>Optical tracking systems (OTS)</vt:lpstr>
      <vt:lpstr>Optical tracking systems: IR</vt:lpstr>
      <vt:lpstr>Optical tracking systems:IR</vt:lpstr>
      <vt:lpstr>Optical tracking systems:IR</vt:lpstr>
      <vt:lpstr>Optical tracking systems: IR</vt:lpstr>
      <vt:lpstr>Optical tracking systems: IR</vt:lpstr>
      <vt:lpstr>Optical tracking systems: IR</vt:lpstr>
      <vt:lpstr>Optical tracking systems: IR</vt:lpstr>
      <vt:lpstr>Optical tracking systems: IR</vt:lpstr>
      <vt:lpstr>Optical tracking systems: Videometric</vt:lpstr>
      <vt:lpstr>Optical tracking systems: Videometric</vt:lpstr>
      <vt:lpstr>Optical tracking systems: Videometric</vt:lpstr>
      <vt:lpstr>Optical tracking systems</vt:lpstr>
      <vt:lpstr>Optical vs Electromagnetic tracking systems</vt:lpstr>
      <vt:lpstr>Electromagnetic tracking systems (EMTS)</vt:lpstr>
      <vt:lpstr>Electromagnetic tracking systems (EMTS)</vt:lpstr>
      <vt:lpstr>Electromagnetic tracking systems (EMTS)</vt:lpstr>
      <vt:lpstr>Electromagnetic tracking systems (EMTS)</vt:lpstr>
      <vt:lpstr>Electromagnetic tracking systems (EMTS)</vt:lpstr>
      <vt:lpstr>Coordinate Systems</vt:lpstr>
      <vt:lpstr>Coordinate system: definition</vt:lpstr>
      <vt:lpstr>Coordinate system</vt:lpstr>
      <vt:lpstr>Transforms: examples</vt:lpstr>
      <vt:lpstr>Coordinate system</vt:lpstr>
      <vt:lpstr>Where do transforms come from?</vt:lpstr>
      <vt:lpstr>Example of IGT setup</vt:lpstr>
      <vt:lpstr>Navigate needle insertion using optical tracker</vt:lpstr>
      <vt:lpstr>Setup</vt:lpstr>
      <vt:lpstr>Tool tracking</vt:lpstr>
      <vt:lpstr>Tool tracking</vt:lpstr>
      <vt:lpstr>Setup</vt:lpstr>
      <vt:lpstr>Setup</vt:lpstr>
      <vt:lpstr>Needle Calibration</vt:lpstr>
      <vt:lpstr>Needle Calibration</vt:lpstr>
      <vt:lpstr>Needle Calibration</vt:lpstr>
      <vt:lpstr>Tool calibration: how to compute it?</vt:lpstr>
      <vt:lpstr>Setup</vt:lpstr>
      <vt:lpstr>Setup</vt:lpstr>
      <vt:lpstr>Phantom Registration</vt:lpstr>
      <vt:lpstr>Phantom Registration</vt:lpstr>
      <vt:lpstr>Phantom Registration</vt:lpstr>
      <vt:lpstr>Phantom Registration: computation</vt:lpstr>
      <vt:lpstr>Phantom Registration: computation</vt:lpstr>
      <vt:lpstr>Phantom Registration: how to compute it?</vt:lpstr>
      <vt:lpstr>Setup</vt:lpstr>
      <vt:lpstr>Setup</vt:lpstr>
      <vt:lpstr>Navigate needle insertion using optical tracker</vt:lpstr>
      <vt:lpstr>Examples of IGT applications</vt:lpstr>
      <vt:lpstr>Prototyping image-guided therapy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image-guided therapy applications</dc:title>
  <dc:creator>Mónica García Sevilla</dc:creator>
  <cp:lastModifiedBy>David García Mato</cp:lastModifiedBy>
  <cp:revision>37</cp:revision>
  <dcterms:created xsi:type="dcterms:W3CDTF">2022-05-16T10:58:28Z</dcterms:created>
  <dcterms:modified xsi:type="dcterms:W3CDTF">2022-05-25T12:02:03Z</dcterms:modified>
</cp:coreProperties>
</file>